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95" r:id="rId5"/>
    <p:sldId id="279" r:id="rId6"/>
    <p:sldId id="258" r:id="rId7"/>
    <p:sldId id="290" r:id="rId8"/>
    <p:sldId id="291" r:id="rId9"/>
    <p:sldId id="289" r:id="rId10"/>
    <p:sldId id="299" r:id="rId11"/>
    <p:sldId id="347" r:id="rId12"/>
    <p:sldId id="348" r:id="rId13"/>
    <p:sldId id="300" r:id="rId14"/>
    <p:sldId id="260" r:id="rId15"/>
    <p:sldId id="301" r:id="rId16"/>
    <p:sldId id="302" r:id="rId17"/>
    <p:sldId id="303" r:id="rId18"/>
    <p:sldId id="261" r:id="rId19"/>
    <p:sldId id="304" r:id="rId20"/>
    <p:sldId id="314" r:id="rId21"/>
    <p:sldId id="263" r:id="rId22"/>
    <p:sldId id="313" r:id="rId23"/>
    <p:sldId id="325" r:id="rId24"/>
    <p:sldId id="281" r:id="rId25"/>
    <p:sldId id="312" r:id="rId26"/>
    <p:sldId id="324" r:id="rId27"/>
    <p:sldId id="327" r:id="rId28"/>
    <p:sldId id="266" r:id="rId29"/>
    <p:sldId id="305" r:id="rId30"/>
    <p:sldId id="328" r:id="rId31"/>
    <p:sldId id="329" r:id="rId32"/>
    <p:sldId id="268" r:id="rId33"/>
    <p:sldId id="316" r:id="rId34"/>
    <p:sldId id="317" r:id="rId35"/>
    <p:sldId id="267" r:id="rId36"/>
    <p:sldId id="308" r:id="rId37"/>
    <p:sldId id="330" r:id="rId38"/>
    <p:sldId id="264" r:id="rId39"/>
    <p:sldId id="307" r:id="rId40"/>
    <p:sldId id="331" r:id="rId41"/>
    <p:sldId id="332" r:id="rId42"/>
    <p:sldId id="273" r:id="rId43"/>
    <p:sldId id="315" r:id="rId44"/>
    <p:sldId id="318" r:id="rId45"/>
    <p:sldId id="334" r:id="rId46"/>
    <p:sldId id="278" r:id="rId47"/>
    <p:sldId id="311" r:id="rId48"/>
    <p:sldId id="323" r:id="rId49"/>
    <p:sldId id="269" r:id="rId50"/>
    <p:sldId id="306" r:id="rId51"/>
    <p:sldId id="333" r:id="rId52"/>
    <p:sldId id="277" r:id="rId53"/>
    <p:sldId id="310" r:id="rId54"/>
    <p:sldId id="322" r:id="rId55"/>
    <p:sldId id="335" r:id="rId56"/>
    <p:sldId id="276" r:id="rId57"/>
    <p:sldId id="309" r:id="rId58"/>
    <p:sldId id="336" r:id="rId59"/>
    <p:sldId id="337" r:id="rId60"/>
    <p:sldId id="282" r:id="rId61"/>
    <p:sldId id="338" r:id="rId62"/>
    <p:sldId id="319" r:id="rId63"/>
    <p:sldId id="284" r:id="rId64"/>
    <p:sldId id="339" r:id="rId65"/>
    <p:sldId id="321" r:id="rId66"/>
    <p:sldId id="283" r:id="rId67"/>
    <p:sldId id="340" r:id="rId68"/>
    <p:sldId id="320" r:id="rId69"/>
    <p:sldId id="341" r:id="rId70"/>
    <p:sldId id="343" r:id="rId71"/>
    <p:sldId id="344" r:id="rId72"/>
    <p:sldId id="345" r:id="rId73"/>
    <p:sldId id="342" r:id="rId74"/>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162" d="100"/>
          <a:sy n="162" d="100"/>
        </p:scale>
        <p:origin x="18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A4695B3B-C611-459C-8363-B802A37AEB98}" type="datetimeFigureOut">
              <a:rPr lang="nl-BE" smtClean="0"/>
              <a:t>9/05/2020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6C5F12E4-59E2-4467-B55B-DD1F06D5BFDE}" type="slidenum">
              <a:rPr lang="nl-BE" smtClean="0"/>
              <a:t>‹nr.›</a:t>
            </a:fld>
            <a:endParaRPr lang="nl-BE"/>
          </a:p>
        </p:txBody>
      </p:sp>
    </p:spTree>
    <p:extLst>
      <p:ext uri="{BB962C8B-B14F-4D97-AF65-F5344CB8AC3E}">
        <p14:creationId xmlns:p14="http://schemas.microsoft.com/office/powerpoint/2010/main" val="3604455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A4695B3B-C611-459C-8363-B802A37AEB98}" type="datetimeFigureOut">
              <a:rPr lang="nl-BE" smtClean="0"/>
              <a:t>9/05/2020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6C5F12E4-59E2-4467-B55B-DD1F06D5BFDE}" type="slidenum">
              <a:rPr lang="nl-BE" smtClean="0"/>
              <a:t>‹nr.›</a:t>
            </a:fld>
            <a:endParaRPr lang="nl-BE"/>
          </a:p>
        </p:txBody>
      </p:sp>
    </p:spTree>
    <p:extLst>
      <p:ext uri="{BB962C8B-B14F-4D97-AF65-F5344CB8AC3E}">
        <p14:creationId xmlns:p14="http://schemas.microsoft.com/office/powerpoint/2010/main" val="1640315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A4695B3B-C611-459C-8363-B802A37AEB98}" type="datetimeFigureOut">
              <a:rPr lang="nl-BE" smtClean="0"/>
              <a:t>9/05/2020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6C5F12E4-59E2-4467-B55B-DD1F06D5BFDE}" type="slidenum">
              <a:rPr lang="nl-BE" smtClean="0"/>
              <a:t>‹nr.›</a:t>
            </a:fld>
            <a:endParaRPr lang="nl-BE"/>
          </a:p>
        </p:txBody>
      </p:sp>
    </p:spTree>
    <p:extLst>
      <p:ext uri="{BB962C8B-B14F-4D97-AF65-F5344CB8AC3E}">
        <p14:creationId xmlns:p14="http://schemas.microsoft.com/office/powerpoint/2010/main" val="7068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A4695B3B-C611-459C-8363-B802A37AEB98}" type="datetimeFigureOut">
              <a:rPr lang="nl-BE" smtClean="0"/>
              <a:t>9/05/2020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6C5F12E4-59E2-4467-B55B-DD1F06D5BFDE}" type="slidenum">
              <a:rPr lang="nl-BE" smtClean="0"/>
              <a:t>‹nr.›</a:t>
            </a:fld>
            <a:endParaRPr lang="nl-BE"/>
          </a:p>
        </p:txBody>
      </p:sp>
    </p:spTree>
    <p:extLst>
      <p:ext uri="{BB962C8B-B14F-4D97-AF65-F5344CB8AC3E}">
        <p14:creationId xmlns:p14="http://schemas.microsoft.com/office/powerpoint/2010/main" val="3011274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A4695B3B-C611-459C-8363-B802A37AEB98}" type="datetimeFigureOut">
              <a:rPr lang="nl-BE" smtClean="0"/>
              <a:t>9/05/2020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6C5F12E4-59E2-4467-B55B-DD1F06D5BFDE}" type="slidenum">
              <a:rPr lang="nl-BE" smtClean="0"/>
              <a:t>‹nr.›</a:t>
            </a:fld>
            <a:endParaRPr lang="nl-BE"/>
          </a:p>
        </p:txBody>
      </p:sp>
    </p:spTree>
    <p:extLst>
      <p:ext uri="{BB962C8B-B14F-4D97-AF65-F5344CB8AC3E}">
        <p14:creationId xmlns:p14="http://schemas.microsoft.com/office/powerpoint/2010/main" val="776611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A4695B3B-C611-459C-8363-B802A37AEB98}" type="datetimeFigureOut">
              <a:rPr lang="nl-BE" smtClean="0"/>
              <a:t>9/05/2020</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6C5F12E4-59E2-4467-B55B-DD1F06D5BFDE}" type="slidenum">
              <a:rPr lang="nl-BE" smtClean="0"/>
              <a:t>‹nr.›</a:t>
            </a:fld>
            <a:endParaRPr lang="nl-BE"/>
          </a:p>
        </p:txBody>
      </p:sp>
    </p:spTree>
    <p:extLst>
      <p:ext uri="{BB962C8B-B14F-4D97-AF65-F5344CB8AC3E}">
        <p14:creationId xmlns:p14="http://schemas.microsoft.com/office/powerpoint/2010/main" val="1475586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A4695B3B-C611-459C-8363-B802A37AEB98}" type="datetimeFigureOut">
              <a:rPr lang="nl-BE" smtClean="0"/>
              <a:t>9/05/2020</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6C5F12E4-59E2-4467-B55B-DD1F06D5BFDE}" type="slidenum">
              <a:rPr lang="nl-BE" smtClean="0"/>
              <a:t>‹nr.›</a:t>
            </a:fld>
            <a:endParaRPr lang="nl-BE"/>
          </a:p>
        </p:txBody>
      </p:sp>
    </p:spTree>
    <p:extLst>
      <p:ext uri="{BB962C8B-B14F-4D97-AF65-F5344CB8AC3E}">
        <p14:creationId xmlns:p14="http://schemas.microsoft.com/office/powerpoint/2010/main" val="2054270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A4695B3B-C611-459C-8363-B802A37AEB98}" type="datetimeFigureOut">
              <a:rPr lang="nl-BE" smtClean="0"/>
              <a:t>9/05/2020</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6C5F12E4-59E2-4467-B55B-DD1F06D5BFDE}" type="slidenum">
              <a:rPr lang="nl-BE" smtClean="0"/>
              <a:t>‹nr.›</a:t>
            </a:fld>
            <a:endParaRPr lang="nl-BE"/>
          </a:p>
        </p:txBody>
      </p:sp>
    </p:spTree>
    <p:extLst>
      <p:ext uri="{BB962C8B-B14F-4D97-AF65-F5344CB8AC3E}">
        <p14:creationId xmlns:p14="http://schemas.microsoft.com/office/powerpoint/2010/main" val="415968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4695B3B-C611-459C-8363-B802A37AEB98}" type="datetimeFigureOut">
              <a:rPr lang="nl-BE" smtClean="0"/>
              <a:t>9/05/2020</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6C5F12E4-59E2-4467-B55B-DD1F06D5BFDE}" type="slidenum">
              <a:rPr lang="nl-BE" smtClean="0"/>
              <a:t>‹nr.›</a:t>
            </a:fld>
            <a:endParaRPr lang="nl-BE"/>
          </a:p>
        </p:txBody>
      </p:sp>
    </p:spTree>
    <p:extLst>
      <p:ext uri="{BB962C8B-B14F-4D97-AF65-F5344CB8AC3E}">
        <p14:creationId xmlns:p14="http://schemas.microsoft.com/office/powerpoint/2010/main" val="2789193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4695B3B-C611-459C-8363-B802A37AEB98}" type="datetimeFigureOut">
              <a:rPr lang="nl-BE" smtClean="0"/>
              <a:t>9/05/2020</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6C5F12E4-59E2-4467-B55B-DD1F06D5BFDE}" type="slidenum">
              <a:rPr lang="nl-BE" smtClean="0"/>
              <a:t>‹nr.›</a:t>
            </a:fld>
            <a:endParaRPr lang="nl-BE"/>
          </a:p>
        </p:txBody>
      </p:sp>
    </p:spTree>
    <p:extLst>
      <p:ext uri="{BB962C8B-B14F-4D97-AF65-F5344CB8AC3E}">
        <p14:creationId xmlns:p14="http://schemas.microsoft.com/office/powerpoint/2010/main" val="2801580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4695B3B-C611-459C-8363-B802A37AEB98}" type="datetimeFigureOut">
              <a:rPr lang="nl-BE" smtClean="0"/>
              <a:t>9/05/2020</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6C5F12E4-59E2-4467-B55B-DD1F06D5BFDE}" type="slidenum">
              <a:rPr lang="nl-BE" smtClean="0"/>
              <a:t>‹nr.›</a:t>
            </a:fld>
            <a:endParaRPr lang="nl-BE"/>
          </a:p>
        </p:txBody>
      </p:sp>
    </p:spTree>
    <p:extLst>
      <p:ext uri="{BB962C8B-B14F-4D97-AF65-F5344CB8AC3E}">
        <p14:creationId xmlns:p14="http://schemas.microsoft.com/office/powerpoint/2010/main" val="51959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95B3B-C611-459C-8363-B802A37AEB98}" type="datetimeFigureOut">
              <a:rPr lang="nl-BE" smtClean="0"/>
              <a:t>9/05/2020</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F12E4-59E2-4467-B55B-DD1F06D5BFDE}" type="slidenum">
              <a:rPr lang="nl-BE" smtClean="0"/>
              <a:t>‹nr.›</a:t>
            </a:fld>
            <a:endParaRPr lang="nl-BE"/>
          </a:p>
        </p:txBody>
      </p:sp>
    </p:spTree>
    <p:extLst>
      <p:ext uri="{BB962C8B-B14F-4D97-AF65-F5344CB8AC3E}">
        <p14:creationId xmlns:p14="http://schemas.microsoft.com/office/powerpoint/2010/main" val="1533721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3.png"/><Relationship Id="rId7" Type="http://schemas.openxmlformats.org/officeDocument/2006/relationships/hyperlink" Target="http://wikikids.nl/Prooi"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http://wikikids.nl/Roofdieren" TargetMode="External"/><Relationship Id="rId5" Type="http://schemas.openxmlformats.org/officeDocument/2006/relationships/image" Target="../media/image3.jpeg"/><Relationship Id="rId10" Type="http://schemas.openxmlformats.org/officeDocument/2006/relationships/image" Target="../media/image17.jpeg"/><Relationship Id="rId4" Type="http://schemas.openxmlformats.org/officeDocument/2006/relationships/image" Target="../media/image14.jpeg"/><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hyperlink" Target="http://schooltv.nl/video/voortplanting-van-zeehonden-supermelk-doet-groeien/#autoplay" TargetMode="External"/><Relationship Id="rId2" Type="http://schemas.openxmlformats.org/officeDocument/2006/relationships/hyperlink" Target="http://schooltv.nl/video/het-klokhuis-zeehondenopvang/#q=zeehond" TargetMode="Externa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7.xml"/><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18.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1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1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21.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18.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24.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21.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6.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slide" Target="slide27.xml"/></Relationships>
</file>

<file path=ppt/slides/_rels/slide2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28.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2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30.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slide" Target="slide31.xml"/></Relationships>
</file>

<file path=ppt/slides/_rels/slide2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32.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28.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28.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35.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32.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42.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48.gif"/><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38.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slide" Target="slide39.xml"/><Relationship Id="rId7" Type="http://schemas.openxmlformats.org/officeDocument/2006/relationships/image" Target="../media/image50.jpeg"/><Relationship Id="rId2" Type="http://schemas.openxmlformats.org/officeDocument/2006/relationships/slide" Target="slide36.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slide" Target="slide41.xml"/><Relationship Id="rId4" Type="http://schemas.openxmlformats.org/officeDocument/2006/relationships/slide" Target="slide40.xml"/></Relationships>
</file>

<file path=ppt/slides/_rels/slide3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38.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38.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38.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44.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slide" Target="slide43.xml"/></Relationships>
</file>

<file path=ppt/slides/_rels/slide4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46.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42.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42.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4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4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46.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49.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slide" Target="slide50.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52.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jpeg"/></Relationships>
</file>

<file path=ppt/slides/_rels/slide51.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61.gif"/><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52.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slide" Target="slide54.xml"/><Relationship Id="rId1" Type="http://schemas.openxmlformats.org/officeDocument/2006/relationships/slideLayout" Target="../slideLayouts/slideLayout7.xml"/><Relationship Id="rId4" Type="http://schemas.openxmlformats.org/officeDocument/2006/relationships/slide" Target="slide55.xml"/></Relationships>
</file>

<file path=ppt/slides/_rels/slide5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56.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54.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55.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56.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 Target="slide57.xml"/><Relationship Id="rId1" Type="http://schemas.openxmlformats.org/officeDocument/2006/relationships/slideLayout" Target="../slideLayouts/slideLayout7.xml"/><Relationship Id="rId4" Type="http://schemas.openxmlformats.org/officeDocument/2006/relationships/slide" Target="slide59.xml"/></Relationships>
</file>

<file path=ppt/slides/_rels/slide57.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64.gif"/><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58.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59.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62.xml"/><Relationship Id="rId1" Type="http://schemas.openxmlformats.org/officeDocument/2006/relationships/slideLayout" Target="../slideLayouts/slideLayout7.xml"/><Relationship Id="rId4" Type="http://schemas.openxmlformats.org/officeDocument/2006/relationships/slide" Target="slide61.xml"/></Relationships>
</file>

<file path=ppt/slides/_rels/slide6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63.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6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60.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63.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slide" Target="slide6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66.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6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63.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66.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slide" Target="slide68.xml"/><Relationship Id="rId1" Type="http://schemas.openxmlformats.org/officeDocument/2006/relationships/slideLayout" Target="../slideLayouts/slideLayout7.xml"/><Relationship Id="rId4" Type="http://schemas.openxmlformats.org/officeDocument/2006/relationships/slide" Target="slide67.xml"/></Relationships>
</file>

<file path=ppt/slides/_rels/slide6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70.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6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66.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6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66.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slide" Target="slide71.xml"/></Relationships>
</file>

<file path=ppt/slides/_rels/slide7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73.xm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7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70.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73.xml.rels><?xml version="1.0" encoding="UTF-8" standalone="yes"?>
<Relationships xmlns="http://schemas.openxmlformats.org/package/2006/relationships"><Relationship Id="rId2" Type="http://schemas.openxmlformats.org/officeDocument/2006/relationships/image" Target="../media/image74.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wone zeehond | © Ecomare, Salko de Wol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991" y="2062843"/>
            <a:ext cx="5404553" cy="3064329"/>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569562" y="457199"/>
            <a:ext cx="11164931" cy="1154162"/>
          </a:xfrm>
          <a:prstGeom prst="rect">
            <a:avLst/>
          </a:prstGeom>
          <a:noFill/>
        </p:spPr>
        <p:txBody>
          <a:bodyPr wrap="square" rtlCol="0">
            <a:spAutoFit/>
          </a:bodyPr>
          <a:lstStyle/>
          <a:p>
            <a:r>
              <a:rPr lang="nl-BE" sz="6900" dirty="0"/>
              <a:t>ZEEHONDEN IN DE NOORDZEE </a:t>
            </a:r>
          </a:p>
        </p:txBody>
      </p:sp>
      <p:pic>
        <p:nvPicPr>
          <p:cNvPr id="1028" name="Picture 4" descr="Grijze zeehond | © Ecomare, Salko de Wo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370" y="2062842"/>
            <a:ext cx="5404553" cy="3064329"/>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604991" y="5404757"/>
            <a:ext cx="5697838" cy="769441"/>
          </a:xfrm>
          <a:prstGeom prst="rect">
            <a:avLst/>
          </a:prstGeom>
          <a:noFill/>
        </p:spPr>
        <p:txBody>
          <a:bodyPr wrap="square" rtlCol="0">
            <a:spAutoFit/>
          </a:bodyPr>
          <a:lstStyle/>
          <a:p>
            <a:r>
              <a:rPr lang="nl-BE" sz="4400" dirty="0"/>
              <a:t>De gewone zeehond</a:t>
            </a:r>
          </a:p>
        </p:txBody>
      </p:sp>
      <p:sp>
        <p:nvSpPr>
          <p:cNvPr id="6" name="Tekstvak 5"/>
          <p:cNvSpPr txBox="1"/>
          <p:nvPr/>
        </p:nvSpPr>
        <p:spPr>
          <a:xfrm>
            <a:off x="6494162" y="5404757"/>
            <a:ext cx="5697838" cy="769441"/>
          </a:xfrm>
          <a:prstGeom prst="rect">
            <a:avLst/>
          </a:prstGeom>
          <a:noFill/>
        </p:spPr>
        <p:txBody>
          <a:bodyPr wrap="square" rtlCol="0">
            <a:spAutoFit/>
          </a:bodyPr>
          <a:lstStyle/>
          <a:p>
            <a:r>
              <a:rPr lang="nl-BE" sz="4400" dirty="0"/>
              <a:t>De grijze zeehond</a:t>
            </a:r>
          </a:p>
        </p:txBody>
      </p:sp>
    </p:spTree>
    <p:extLst>
      <p:ext uri="{BB962C8B-B14F-4D97-AF65-F5344CB8AC3E}">
        <p14:creationId xmlns:p14="http://schemas.microsoft.com/office/powerpoint/2010/main" val="17476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500" fill="hold"/>
                                        <p:tgtEl>
                                          <p:spTgt spid="1028"/>
                                        </p:tgtEl>
                                        <p:attrNameLst>
                                          <p:attrName>ppt_x</p:attrName>
                                        </p:attrNameLst>
                                      </p:cBhvr>
                                      <p:tavLst>
                                        <p:tav tm="0">
                                          <p:val>
                                            <p:strVal val="#ppt_x"/>
                                          </p:val>
                                        </p:tav>
                                        <p:tav tm="100000">
                                          <p:val>
                                            <p:strVal val="#ppt_x"/>
                                          </p:val>
                                        </p:tav>
                                      </p:tavLst>
                                    </p:anim>
                                    <p:anim calcmode="lin" valueType="num">
                                      <p:cBhvr additive="base">
                                        <p:cTn id="18" dur="500" fill="hold"/>
                                        <p:tgtEl>
                                          <p:spTgt spid="102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236" y="972342"/>
            <a:ext cx="3535909" cy="20109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kabeljauwachti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236" y="3360509"/>
            <a:ext cx="3570204" cy="20304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zandspier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725" y="5768180"/>
            <a:ext cx="3565715" cy="960892"/>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272423" y="0"/>
            <a:ext cx="3805534" cy="461665"/>
          </a:xfrm>
          <a:prstGeom prst="rect">
            <a:avLst/>
          </a:prstGeom>
          <a:noFill/>
        </p:spPr>
        <p:txBody>
          <a:bodyPr wrap="square" rtlCol="0">
            <a:spAutoFit/>
          </a:bodyPr>
          <a:lstStyle/>
          <a:p>
            <a:r>
              <a:rPr lang="nl-BE" sz="2400" dirty="0">
                <a:solidFill>
                  <a:srgbClr val="FF0000"/>
                </a:solidFill>
              </a:rPr>
              <a:t>FAVORIETEN van de zeehond</a:t>
            </a:r>
          </a:p>
        </p:txBody>
      </p:sp>
      <p:sp>
        <p:nvSpPr>
          <p:cNvPr id="3" name="Tekstvak 2"/>
          <p:cNvSpPr txBox="1"/>
          <p:nvPr/>
        </p:nvSpPr>
        <p:spPr>
          <a:xfrm>
            <a:off x="407235" y="461665"/>
            <a:ext cx="3535909" cy="369332"/>
          </a:xfrm>
          <a:prstGeom prst="rect">
            <a:avLst/>
          </a:prstGeom>
          <a:noFill/>
        </p:spPr>
        <p:txBody>
          <a:bodyPr wrap="square" rtlCol="0">
            <a:spAutoFit/>
          </a:bodyPr>
          <a:lstStyle/>
          <a:p>
            <a:r>
              <a:rPr lang="nl-BE" dirty="0"/>
              <a:t>PLATVISSEN</a:t>
            </a:r>
          </a:p>
        </p:txBody>
      </p:sp>
      <p:sp>
        <p:nvSpPr>
          <p:cNvPr id="4" name="Tekstvak 3"/>
          <p:cNvSpPr txBox="1"/>
          <p:nvPr/>
        </p:nvSpPr>
        <p:spPr>
          <a:xfrm>
            <a:off x="390906" y="2983251"/>
            <a:ext cx="3413651" cy="377258"/>
          </a:xfrm>
          <a:prstGeom prst="rect">
            <a:avLst/>
          </a:prstGeom>
          <a:noFill/>
        </p:spPr>
        <p:txBody>
          <a:bodyPr wrap="square" rtlCol="0">
            <a:spAutoFit/>
          </a:bodyPr>
          <a:lstStyle/>
          <a:p>
            <a:r>
              <a:rPr lang="nl-BE" dirty="0"/>
              <a:t>KABELJAUWACHTIGEN</a:t>
            </a:r>
          </a:p>
        </p:txBody>
      </p:sp>
      <p:sp>
        <p:nvSpPr>
          <p:cNvPr id="5" name="Tekstvak 4"/>
          <p:cNvSpPr txBox="1"/>
          <p:nvPr/>
        </p:nvSpPr>
        <p:spPr>
          <a:xfrm>
            <a:off x="407235" y="5390922"/>
            <a:ext cx="2548236" cy="377258"/>
          </a:xfrm>
          <a:prstGeom prst="rect">
            <a:avLst/>
          </a:prstGeom>
          <a:noFill/>
        </p:spPr>
        <p:txBody>
          <a:bodyPr wrap="square" rtlCol="0">
            <a:spAutoFit/>
          </a:bodyPr>
          <a:lstStyle/>
          <a:p>
            <a:r>
              <a:rPr lang="nl-BE" dirty="0"/>
              <a:t>ZANDSPIERING</a:t>
            </a:r>
          </a:p>
        </p:txBody>
      </p:sp>
      <p:pic>
        <p:nvPicPr>
          <p:cNvPr id="1032" name="Picture 8" descr="Afbeeldingsresultaat voor afbeelding zeehond"/>
          <p:cNvPicPr>
            <a:picLocks noChangeAspect="1" noChangeArrowheads="1"/>
          </p:cNvPicPr>
          <p:nvPr/>
        </p:nvPicPr>
        <p:blipFill rotWithShape="1">
          <a:blip r:embed="rId5">
            <a:extLst>
              <a:ext uri="{28A0092B-C50C-407E-A947-70E740481C1C}">
                <a14:useLocalDpi xmlns:a14="http://schemas.microsoft.com/office/drawing/2010/main" val="0"/>
              </a:ext>
            </a:extLst>
          </a:blip>
          <a:srcRect l="2420" t="23084" r="5294" b="26773"/>
          <a:stretch/>
        </p:blipFill>
        <p:spPr bwMode="auto">
          <a:xfrm>
            <a:off x="7209064" y="961994"/>
            <a:ext cx="2890157" cy="1046899"/>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5731330" y="3339"/>
            <a:ext cx="6460670" cy="923330"/>
          </a:xfrm>
          <a:prstGeom prst="rect">
            <a:avLst/>
          </a:prstGeom>
          <a:noFill/>
        </p:spPr>
        <p:txBody>
          <a:bodyPr wrap="square" rtlCol="0">
            <a:spAutoFit/>
          </a:bodyPr>
          <a:lstStyle/>
          <a:p>
            <a:r>
              <a:rPr lang="nl-BE" dirty="0">
                <a:solidFill>
                  <a:srgbClr val="00B050"/>
                </a:solidFill>
              </a:rPr>
              <a:t>VOEDSELKETEN</a:t>
            </a:r>
            <a:r>
              <a:rPr lang="nl-BE" dirty="0"/>
              <a:t> (wie eet wie? De kleinste dieren worden gegeten door iets grotere) Degenen die jagen noemen wij </a:t>
            </a:r>
            <a:r>
              <a:rPr lang="nl-BE" dirty="0">
                <a:hlinkClick r:id="rId6" tooltip="Roofdieren"/>
              </a:rPr>
              <a:t>roofdieren</a:t>
            </a:r>
            <a:r>
              <a:rPr lang="nl-BE" dirty="0"/>
              <a:t>. Degenen die worden gegeten noemen we de </a:t>
            </a:r>
            <a:r>
              <a:rPr lang="nl-BE" dirty="0">
                <a:hlinkClick r:id="rId7" tooltip="Prooi"/>
              </a:rPr>
              <a:t>prooi</a:t>
            </a:r>
            <a:r>
              <a:rPr lang="nl-BE" dirty="0"/>
              <a:t>.</a:t>
            </a:r>
          </a:p>
        </p:txBody>
      </p:sp>
      <p:cxnSp>
        <p:nvCxnSpPr>
          <p:cNvPr id="8" name="Rechte verbindingslijn met pijl 7"/>
          <p:cNvCxnSpPr/>
          <p:nvPr/>
        </p:nvCxnSpPr>
        <p:spPr>
          <a:xfrm flipV="1">
            <a:off x="8645978" y="1977797"/>
            <a:ext cx="8165" cy="667432"/>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34" name="Picture 10" descr="Afbeeldingsresultaat voor kabeljau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5468" y="2745130"/>
            <a:ext cx="1657350" cy="931146"/>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p:cNvSpPr txBox="1"/>
          <p:nvPr/>
        </p:nvSpPr>
        <p:spPr>
          <a:xfrm>
            <a:off x="10091057" y="1143000"/>
            <a:ext cx="1943100" cy="369332"/>
          </a:xfrm>
          <a:prstGeom prst="rect">
            <a:avLst/>
          </a:prstGeom>
          <a:noFill/>
        </p:spPr>
        <p:txBody>
          <a:bodyPr wrap="square" rtlCol="0">
            <a:spAutoFit/>
          </a:bodyPr>
          <a:lstStyle/>
          <a:p>
            <a:r>
              <a:rPr lang="nl-BE" dirty="0"/>
              <a:t>zeehond</a:t>
            </a:r>
          </a:p>
        </p:txBody>
      </p:sp>
      <p:sp>
        <p:nvSpPr>
          <p:cNvPr id="10" name="Tekstvak 9"/>
          <p:cNvSpPr txBox="1"/>
          <p:nvPr/>
        </p:nvSpPr>
        <p:spPr>
          <a:xfrm>
            <a:off x="9482818" y="3026037"/>
            <a:ext cx="2004333" cy="369332"/>
          </a:xfrm>
          <a:prstGeom prst="rect">
            <a:avLst/>
          </a:prstGeom>
          <a:noFill/>
        </p:spPr>
        <p:txBody>
          <a:bodyPr wrap="square" rtlCol="0">
            <a:spAutoFit/>
          </a:bodyPr>
          <a:lstStyle/>
          <a:p>
            <a:r>
              <a:rPr lang="nl-BE" dirty="0"/>
              <a:t>kabeljauw</a:t>
            </a:r>
          </a:p>
        </p:txBody>
      </p:sp>
      <p:pic>
        <p:nvPicPr>
          <p:cNvPr id="1036" name="Picture 12" descr="Afbeeldingsresultaat voor garnaa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25469" y="4522362"/>
            <a:ext cx="1657349" cy="794146"/>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Rechte verbindingslijn met pijl 18"/>
          <p:cNvCxnSpPr/>
          <p:nvPr/>
        </p:nvCxnSpPr>
        <p:spPr>
          <a:xfrm flipV="1">
            <a:off x="8637813" y="3776177"/>
            <a:ext cx="8165" cy="667432"/>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kstvak 11"/>
          <p:cNvSpPr txBox="1"/>
          <p:nvPr/>
        </p:nvSpPr>
        <p:spPr>
          <a:xfrm>
            <a:off x="9601200" y="4898571"/>
            <a:ext cx="1583871" cy="369332"/>
          </a:xfrm>
          <a:prstGeom prst="rect">
            <a:avLst/>
          </a:prstGeom>
          <a:noFill/>
        </p:spPr>
        <p:txBody>
          <a:bodyPr wrap="square" rtlCol="0">
            <a:spAutoFit/>
          </a:bodyPr>
          <a:lstStyle/>
          <a:p>
            <a:r>
              <a:rPr lang="nl-BE" dirty="0"/>
              <a:t>garnaal</a:t>
            </a:r>
          </a:p>
        </p:txBody>
      </p:sp>
      <p:cxnSp>
        <p:nvCxnSpPr>
          <p:cNvPr id="21" name="Rechte verbindingslijn met pijl 20"/>
          <p:cNvCxnSpPr/>
          <p:nvPr/>
        </p:nvCxnSpPr>
        <p:spPr>
          <a:xfrm flipV="1">
            <a:off x="8641894" y="5390922"/>
            <a:ext cx="8165" cy="667432"/>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38" name="Picture 14" descr="Afbeeldingsresultaat voor plankt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58273" y="6132768"/>
            <a:ext cx="725232" cy="725232"/>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p:cNvSpPr txBox="1"/>
          <p:nvPr/>
        </p:nvSpPr>
        <p:spPr>
          <a:xfrm>
            <a:off x="9192985" y="6162594"/>
            <a:ext cx="2841172" cy="646331"/>
          </a:xfrm>
          <a:prstGeom prst="rect">
            <a:avLst/>
          </a:prstGeom>
          <a:noFill/>
        </p:spPr>
        <p:txBody>
          <a:bodyPr wrap="square" rtlCol="0">
            <a:spAutoFit/>
          </a:bodyPr>
          <a:lstStyle/>
          <a:p>
            <a:r>
              <a:rPr lang="nl-BE" dirty="0"/>
              <a:t>plankton (dit zijn heel kleine diertjes of plantjes)</a:t>
            </a:r>
          </a:p>
        </p:txBody>
      </p:sp>
    </p:spTree>
    <p:extLst>
      <p:ext uri="{BB962C8B-B14F-4D97-AF65-F5344CB8AC3E}">
        <p14:creationId xmlns:p14="http://schemas.microsoft.com/office/powerpoint/2010/main" val="106423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additive="base">
                                        <p:cTn id="27" dur="500" fill="hold"/>
                                        <p:tgtEl>
                                          <p:spTgt spid="1028"/>
                                        </p:tgtEl>
                                        <p:attrNameLst>
                                          <p:attrName>ppt_x</p:attrName>
                                        </p:attrNameLst>
                                      </p:cBhvr>
                                      <p:tavLst>
                                        <p:tav tm="0">
                                          <p:val>
                                            <p:strVal val="#ppt_x"/>
                                          </p:val>
                                        </p:tav>
                                        <p:tav tm="100000">
                                          <p:val>
                                            <p:strVal val="#ppt_x"/>
                                          </p:val>
                                        </p:tav>
                                      </p:tavLst>
                                    </p:anim>
                                    <p:anim calcmode="lin" valueType="num">
                                      <p:cBhvr additive="base">
                                        <p:cTn id="2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30"/>
                                        </p:tgtEl>
                                        <p:attrNameLst>
                                          <p:attrName>style.visibility</p:attrName>
                                        </p:attrNameLst>
                                      </p:cBhvr>
                                      <p:to>
                                        <p:strVal val="visible"/>
                                      </p:to>
                                    </p:set>
                                    <p:anim calcmode="lin" valueType="num">
                                      <p:cBhvr additive="base">
                                        <p:cTn id="37" dur="500" fill="hold"/>
                                        <p:tgtEl>
                                          <p:spTgt spid="1030"/>
                                        </p:tgtEl>
                                        <p:attrNameLst>
                                          <p:attrName>ppt_x</p:attrName>
                                        </p:attrNameLst>
                                      </p:cBhvr>
                                      <p:tavLst>
                                        <p:tav tm="0">
                                          <p:val>
                                            <p:strVal val="#ppt_x"/>
                                          </p:val>
                                        </p:tav>
                                        <p:tav tm="100000">
                                          <p:val>
                                            <p:strVal val="#ppt_x"/>
                                          </p:val>
                                        </p:tav>
                                      </p:tavLst>
                                    </p:anim>
                                    <p:anim calcmode="lin" valueType="num">
                                      <p:cBhvr additive="base">
                                        <p:cTn id="3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38"/>
                                        </p:tgtEl>
                                        <p:attrNameLst>
                                          <p:attrName>style.visibility</p:attrName>
                                        </p:attrNameLst>
                                      </p:cBhvr>
                                      <p:to>
                                        <p:strVal val="visible"/>
                                      </p:to>
                                    </p:set>
                                    <p:anim calcmode="lin" valueType="num">
                                      <p:cBhvr additive="base">
                                        <p:cTn id="49" dur="500" fill="hold"/>
                                        <p:tgtEl>
                                          <p:spTgt spid="1038"/>
                                        </p:tgtEl>
                                        <p:attrNameLst>
                                          <p:attrName>ppt_x</p:attrName>
                                        </p:attrNameLst>
                                      </p:cBhvr>
                                      <p:tavLst>
                                        <p:tav tm="0">
                                          <p:val>
                                            <p:strVal val="#ppt_x"/>
                                          </p:val>
                                        </p:tav>
                                        <p:tav tm="100000">
                                          <p:val>
                                            <p:strVal val="#ppt_x"/>
                                          </p:val>
                                        </p:tav>
                                      </p:tavLst>
                                    </p:anim>
                                    <p:anim calcmode="lin" valueType="num">
                                      <p:cBhvr additive="base">
                                        <p:cTn id="50" dur="500" fill="hold"/>
                                        <p:tgtEl>
                                          <p:spTgt spid="103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036"/>
                                        </p:tgtEl>
                                        <p:attrNameLst>
                                          <p:attrName>style.visibility</p:attrName>
                                        </p:attrNameLst>
                                      </p:cBhvr>
                                      <p:to>
                                        <p:strVal val="visible"/>
                                      </p:to>
                                    </p:set>
                                    <p:anim calcmode="lin" valueType="num">
                                      <p:cBhvr additive="base">
                                        <p:cTn id="59" dur="500" fill="hold"/>
                                        <p:tgtEl>
                                          <p:spTgt spid="1036"/>
                                        </p:tgtEl>
                                        <p:attrNameLst>
                                          <p:attrName>ppt_x</p:attrName>
                                        </p:attrNameLst>
                                      </p:cBhvr>
                                      <p:tavLst>
                                        <p:tav tm="0">
                                          <p:val>
                                            <p:strVal val="#ppt_x"/>
                                          </p:val>
                                        </p:tav>
                                        <p:tav tm="100000">
                                          <p:val>
                                            <p:strVal val="#ppt_x"/>
                                          </p:val>
                                        </p:tav>
                                      </p:tavLst>
                                    </p:anim>
                                    <p:anim calcmode="lin" valueType="num">
                                      <p:cBhvr additive="base">
                                        <p:cTn id="60" dur="500" fill="hold"/>
                                        <p:tgtEl>
                                          <p:spTgt spid="103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034"/>
                                        </p:tgtEl>
                                        <p:attrNameLst>
                                          <p:attrName>style.visibility</p:attrName>
                                        </p:attrNameLst>
                                      </p:cBhvr>
                                      <p:to>
                                        <p:strVal val="visible"/>
                                      </p:to>
                                    </p:set>
                                    <p:anim calcmode="lin" valueType="num">
                                      <p:cBhvr additive="base">
                                        <p:cTn id="69" dur="500" fill="hold"/>
                                        <p:tgtEl>
                                          <p:spTgt spid="1034"/>
                                        </p:tgtEl>
                                        <p:attrNameLst>
                                          <p:attrName>ppt_x</p:attrName>
                                        </p:attrNameLst>
                                      </p:cBhvr>
                                      <p:tavLst>
                                        <p:tav tm="0">
                                          <p:val>
                                            <p:strVal val="#ppt_x"/>
                                          </p:val>
                                        </p:tav>
                                        <p:tav tm="100000">
                                          <p:val>
                                            <p:strVal val="#ppt_x"/>
                                          </p:val>
                                        </p:tav>
                                      </p:tavLst>
                                    </p:anim>
                                    <p:anim calcmode="lin" valueType="num">
                                      <p:cBhvr additive="base">
                                        <p:cTn id="70" dur="500" fill="hold"/>
                                        <p:tgtEl>
                                          <p:spTgt spid="1034"/>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032"/>
                                        </p:tgtEl>
                                        <p:attrNameLst>
                                          <p:attrName>style.visibility</p:attrName>
                                        </p:attrNameLst>
                                      </p:cBhvr>
                                      <p:to>
                                        <p:strVal val="visible"/>
                                      </p:to>
                                    </p:set>
                                    <p:anim calcmode="lin" valueType="num">
                                      <p:cBhvr additive="base">
                                        <p:cTn id="79" dur="500" fill="hold"/>
                                        <p:tgtEl>
                                          <p:spTgt spid="1032"/>
                                        </p:tgtEl>
                                        <p:attrNameLst>
                                          <p:attrName>ppt_x</p:attrName>
                                        </p:attrNameLst>
                                      </p:cBhvr>
                                      <p:tavLst>
                                        <p:tav tm="0">
                                          <p:val>
                                            <p:strVal val="#ppt_x"/>
                                          </p:val>
                                        </p:tav>
                                        <p:tav tm="100000">
                                          <p:val>
                                            <p:strVal val="#ppt_x"/>
                                          </p:val>
                                        </p:tav>
                                      </p:tavLst>
                                    </p:anim>
                                    <p:anim calcmode="lin" valueType="num">
                                      <p:cBhvr additive="base">
                                        <p:cTn id="80" dur="500" fill="hold"/>
                                        <p:tgtEl>
                                          <p:spTgt spid="10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9" grpId="0"/>
      <p:bldP spid="10"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Rechte verbindingslijn met pijl 1"/>
          <p:cNvCxnSpPr/>
          <p:nvPr/>
        </p:nvCxnSpPr>
        <p:spPr>
          <a:xfrm flipV="1">
            <a:off x="1164522" y="2326303"/>
            <a:ext cx="8165" cy="667432"/>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Rechte verbindingslijn met pijl 5"/>
          <p:cNvCxnSpPr/>
          <p:nvPr/>
        </p:nvCxnSpPr>
        <p:spPr>
          <a:xfrm flipV="1">
            <a:off x="1144110" y="3929248"/>
            <a:ext cx="8165" cy="667432"/>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1871434" y="4879093"/>
            <a:ext cx="1583871" cy="369332"/>
          </a:xfrm>
          <a:prstGeom prst="rect">
            <a:avLst/>
          </a:prstGeom>
          <a:noFill/>
        </p:spPr>
        <p:txBody>
          <a:bodyPr wrap="square" rtlCol="0">
            <a:spAutoFit/>
          </a:bodyPr>
          <a:lstStyle/>
          <a:p>
            <a:r>
              <a:rPr lang="nl-BE" dirty="0"/>
              <a:t>krill</a:t>
            </a:r>
          </a:p>
        </p:txBody>
      </p:sp>
      <p:cxnSp>
        <p:nvCxnSpPr>
          <p:cNvPr id="8" name="Rechte verbindingslijn met pijl 7"/>
          <p:cNvCxnSpPr/>
          <p:nvPr/>
        </p:nvCxnSpPr>
        <p:spPr>
          <a:xfrm flipV="1">
            <a:off x="1160440" y="5446977"/>
            <a:ext cx="8165" cy="667432"/>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14" descr="Afbeeldingsresultaat voor plankt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577" y="6123143"/>
            <a:ext cx="725232" cy="725232"/>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p:cNvSpPr txBox="1"/>
          <p:nvPr/>
        </p:nvSpPr>
        <p:spPr>
          <a:xfrm>
            <a:off x="1711530" y="6162594"/>
            <a:ext cx="2841172" cy="646331"/>
          </a:xfrm>
          <a:prstGeom prst="rect">
            <a:avLst/>
          </a:prstGeom>
          <a:noFill/>
        </p:spPr>
        <p:txBody>
          <a:bodyPr wrap="square" rtlCol="0">
            <a:spAutoFit/>
          </a:bodyPr>
          <a:lstStyle/>
          <a:p>
            <a:r>
              <a:rPr lang="nl-BE" dirty="0"/>
              <a:t>plankton (dit zijn heel kleine diertjes of plantjes)</a:t>
            </a:r>
          </a:p>
        </p:txBody>
      </p:sp>
      <p:cxnSp>
        <p:nvCxnSpPr>
          <p:cNvPr id="12" name="Rechte verbindingslijn met pijl 11"/>
          <p:cNvCxnSpPr/>
          <p:nvPr/>
        </p:nvCxnSpPr>
        <p:spPr>
          <a:xfrm flipV="1">
            <a:off x="1176768" y="970217"/>
            <a:ext cx="8165" cy="667432"/>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074" name="Picture 2" descr="Afbeeldingsresultaat voor ijsbe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425" y="125109"/>
            <a:ext cx="1455016" cy="817581"/>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p:cNvSpPr txBox="1"/>
          <p:nvPr/>
        </p:nvSpPr>
        <p:spPr>
          <a:xfrm>
            <a:off x="1963138" y="377993"/>
            <a:ext cx="2337955" cy="369332"/>
          </a:xfrm>
          <a:prstGeom prst="rect">
            <a:avLst/>
          </a:prstGeom>
          <a:noFill/>
        </p:spPr>
        <p:txBody>
          <a:bodyPr wrap="square" rtlCol="0">
            <a:spAutoFit/>
          </a:bodyPr>
          <a:lstStyle/>
          <a:p>
            <a:r>
              <a:rPr lang="nl-BE" dirty="0"/>
              <a:t>ijsbeer</a:t>
            </a:r>
          </a:p>
        </p:txBody>
      </p:sp>
      <p:sp>
        <p:nvSpPr>
          <p:cNvPr id="14" name="Tekstvak 13"/>
          <p:cNvSpPr txBox="1"/>
          <p:nvPr/>
        </p:nvSpPr>
        <p:spPr>
          <a:xfrm>
            <a:off x="1964950" y="1819713"/>
            <a:ext cx="2032560" cy="369332"/>
          </a:xfrm>
          <a:prstGeom prst="rect">
            <a:avLst/>
          </a:prstGeom>
          <a:noFill/>
        </p:spPr>
        <p:txBody>
          <a:bodyPr wrap="square" rtlCol="0">
            <a:spAutoFit/>
          </a:bodyPr>
          <a:lstStyle/>
          <a:p>
            <a:r>
              <a:rPr lang="nl-BE" dirty="0" err="1"/>
              <a:t>Weddellzeehond</a:t>
            </a:r>
            <a:endParaRPr lang="nl-BE" dirty="0"/>
          </a:p>
        </p:txBody>
      </p:sp>
      <p:sp>
        <p:nvSpPr>
          <p:cNvPr id="15" name="Tekstvak 14"/>
          <p:cNvSpPr txBox="1"/>
          <p:nvPr/>
        </p:nvSpPr>
        <p:spPr>
          <a:xfrm>
            <a:off x="3896591" y="0"/>
            <a:ext cx="3043052" cy="707886"/>
          </a:xfrm>
          <a:prstGeom prst="rect">
            <a:avLst/>
          </a:prstGeom>
          <a:noFill/>
        </p:spPr>
        <p:txBody>
          <a:bodyPr wrap="square" rtlCol="0">
            <a:spAutoFit/>
          </a:bodyPr>
          <a:lstStyle/>
          <a:p>
            <a:r>
              <a:rPr lang="nl-BE" sz="4000" dirty="0"/>
              <a:t>Aan de polen</a:t>
            </a:r>
          </a:p>
        </p:txBody>
      </p:sp>
      <p:cxnSp>
        <p:nvCxnSpPr>
          <p:cNvPr id="17" name="Rechte verbindingslijn met pijl 16"/>
          <p:cNvCxnSpPr/>
          <p:nvPr/>
        </p:nvCxnSpPr>
        <p:spPr>
          <a:xfrm flipV="1">
            <a:off x="8852925" y="2401186"/>
            <a:ext cx="8165" cy="667432"/>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p:cNvCxnSpPr/>
          <p:nvPr/>
        </p:nvCxnSpPr>
        <p:spPr>
          <a:xfrm flipV="1">
            <a:off x="8861092" y="3909770"/>
            <a:ext cx="8165" cy="667432"/>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kstvak 21"/>
          <p:cNvSpPr txBox="1"/>
          <p:nvPr/>
        </p:nvSpPr>
        <p:spPr>
          <a:xfrm>
            <a:off x="9582141" y="4860315"/>
            <a:ext cx="1583871" cy="369332"/>
          </a:xfrm>
          <a:prstGeom prst="rect">
            <a:avLst/>
          </a:prstGeom>
          <a:noFill/>
        </p:spPr>
        <p:txBody>
          <a:bodyPr wrap="square" rtlCol="0">
            <a:spAutoFit/>
          </a:bodyPr>
          <a:lstStyle/>
          <a:p>
            <a:r>
              <a:rPr lang="nl-BE" dirty="0"/>
              <a:t>krill</a:t>
            </a:r>
          </a:p>
        </p:txBody>
      </p:sp>
      <p:cxnSp>
        <p:nvCxnSpPr>
          <p:cNvPr id="23" name="Rechte verbindingslijn met pijl 22"/>
          <p:cNvCxnSpPr/>
          <p:nvPr/>
        </p:nvCxnSpPr>
        <p:spPr>
          <a:xfrm flipV="1">
            <a:off x="8877422" y="5427499"/>
            <a:ext cx="8165" cy="667432"/>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14" descr="Afbeeldingsresultaat voor plankt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2559" y="6103665"/>
            <a:ext cx="725232" cy="725232"/>
          </a:xfrm>
          <a:prstGeom prst="rect">
            <a:avLst/>
          </a:prstGeom>
          <a:noFill/>
          <a:extLst>
            <a:ext uri="{909E8E84-426E-40DD-AFC4-6F175D3DCCD1}">
              <a14:hiddenFill xmlns:a14="http://schemas.microsoft.com/office/drawing/2010/main">
                <a:solidFill>
                  <a:srgbClr val="FFFFFF"/>
                </a:solidFill>
              </a14:hiddenFill>
            </a:ext>
          </a:extLst>
        </p:spPr>
      </p:pic>
      <p:sp>
        <p:nvSpPr>
          <p:cNvPr id="25" name="Tekstvak 24"/>
          <p:cNvSpPr txBox="1"/>
          <p:nvPr/>
        </p:nvSpPr>
        <p:spPr>
          <a:xfrm>
            <a:off x="9428512" y="6143116"/>
            <a:ext cx="2841172" cy="646331"/>
          </a:xfrm>
          <a:prstGeom prst="rect">
            <a:avLst/>
          </a:prstGeom>
          <a:noFill/>
        </p:spPr>
        <p:txBody>
          <a:bodyPr wrap="square" rtlCol="0">
            <a:spAutoFit/>
          </a:bodyPr>
          <a:lstStyle/>
          <a:p>
            <a:r>
              <a:rPr lang="nl-BE" dirty="0"/>
              <a:t>plankton (dit zijn heel kleine diertjes of plantjes)</a:t>
            </a:r>
          </a:p>
        </p:txBody>
      </p:sp>
      <p:cxnSp>
        <p:nvCxnSpPr>
          <p:cNvPr id="27" name="Rechte verbindingslijn met pijl 26"/>
          <p:cNvCxnSpPr/>
          <p:nvPr/>
        </p:nvCxnSpPr>
        <p:spPr>
          <a:xfrm flipV="1">
            <a:off x="8893750" y="950739"/>
            <a:ext cx="8165" cy="667432"/>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kstvak 28"/>
          <p:cNvSpPr txBox="1"/>
          <p:nvPr/>
        </p:nvSpPr>
        <p:spPr>
          <a:xfrm>
            <a:off x="9680120" y="358515"/>
            <a:ext cx="2337955" cy="369332"/>
          </a:xfrm>
          <a:prstGeom prst="rect">
            <a:avLst/>
          </a:prstGeom>
          <a:noFill/>
        </p:spPr>
        <p:txBody>
          <a:bodyPr wrap="square" rtlCol="0">
            <a:spAutoFit/>
          </a:bodyPr>
          <a:lstStyle/>
          <a:p>
            <a:r>
              <a:rPr lang="nl-BE" dirty="0"/>
              <a:t>orka</a:t>
            </a:r>
          </a:p>
        </p:txBody>
      </p:sp>
      <p:sp>
        <p:nvSpPr>
          <p:cNvPr id="30" name="Tekstvak 29"/>
          <p:cNvSpPr txBox="1"/>
          <p:nvPr/>
        </p:nvSpPr>
        <p:spPr>
          <a:xfrm>
            <a:off x="9861567" y="1819713"/>
            <a:ext cx="2032560" cy="369332"/>
          </a:xfrm>
          <a:prstGeom prst="rect">
            <a:avLst/>
          </a:prstGeom>
          <a:noFill/>
        </p:spPr>
        <p:txBody>
          <a:bodyPr wrap="square" rtlCol="0">
            <a:spAutoFit/>
          </a:bodyPr>
          <a:lstStyle/>
          <a:p>
            <a:r>
              <a:rPr lang="nl-BE" dirty="0" err="1"/>
              <a:t>Weddellzeehond</a:t>
            </a:r>
            <a:endParaRPr lang="nl-BE" dirty="0"/>
          </a:p>
        </p:txBody>
      </p:sp>
      <p:pic>
        <p:nvPicPr>
          <p:cNvPr id="3076" name="Picture 4" descr="Afbeeldingsresultaat voor wat is kr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864" y="4605414"/>
            <a:ext cx="1112491" cy="80099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fbeeldingsresultaat voor ork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4154" y="84928"/>
            <a:ext cx="1273875" cy="84854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fbeeldingsresultaat voor pingu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3508" y="3098672"/>
            <a:ext cx="746125" cy="80673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Afbeeldingsresultaat voor wat is kr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5669" y="4644484"/>
            <a:ext cx="1112491" cy="800994"/>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p:cNvSpPr txBox="1"/>
          <p:nvPr/>
        </p:nvSpPr>
        <p:spPr>
          <a:xfrm>
            <a:off x="1700355" y="3191225"/>
            <a:ext cx="2196236" cy="369332"/>
          </a:xfrm>
          <a:prstGeom prst="rect">
            <a:avLst/>
          </a:prstGeom>
          <a:noFill/>
        </p:spPr>
        <p:txBody>
          <a:bodyPr wrap="square" rtlCol="0">
            <a:spAutoFit/>
          </a:bodyPr>
          <a:lstStyle/>
          <a:p>
            <a:r>
              <a:rPr lang="nl-BE" dirty="0"/>
              <a:t>pinguïn</a:t>
            </a:r>
          </a:p>
        </p:txBody>
      </p:sp>
      <p:pic>
        <p:nvPicPr>
          <p:cNvPr id="3082" name="Picture 10" descr="Afbeeldingsresultaat voor antarctische inktvi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67568" y="3036535"/>
            <a:ext cx="1587045" cy="892713"/>
          </a:xfrm>
          <a:prstGeom prst="rect">
            <a:avLst/>
          </a:prstGeom>
          <a:noFill/>
          <a:extLst>
            <a:ext uri="{909E8E84-426E-40DD-AFC4-6F175D3DCCD1}">
              <a14:hiddenFill xmlns:a14="http://schemas.microsoft.com/office/drawing/2010/main">
                <a:solidFill>
                  <a:srgbClr val="FFFFFF"/>
                </a:solidFill>
              </a14:hiddenFill>
            </a:ext>
          </a:extLst>
        </p:spPr>
      </p:pic>
      <p:sp>
        <p:nvSpPr>
          <p:cNvPr id="31" name="Tekstvak 30"/>
          <p:cNvSpPr txBox="1"/>
          <p:nvPr/>
        </p:nvSpPr>
        <p:spPr>
          <a:xfrm>
            <a:off x="9680120" y="3191225"/>
            <a:ext cx="1880509" cy="369332"/>
          </a:xfrm>
          <a:prstGeom prst="rect">
            <a:avLst/>
          </a:prstGeom>
          <a:noFill/>
        </p:spPr>
        <p:txBody>
          <a:bodyPr wrap="square" rtlCol="0">
            <a:spAutoFit/>
          </a:bodyPr>
          <a:lstStyle/>
          <a:p>
            <a:r>
              <a:rPr lang="nl-BE" dirty="0"/>
              <a:t>inktvis</a:t>
            </a:r>
          </a:p>
        </p:txBody>
      </p:sp>
      <p:pic>
        <p:nvPicPr>
          <p:cNvPr id="3084" name="Picture 12" descr="http://www.sundowner.nl/picture.asp?volgnr=4815&amp;contenttype=image/pjpeg&amp;imagename=WeddelSeal2.jpg&amp;kenmerk=bestanden_d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7056" y="1497014"/>
            <a:ext cx="1254105" cy="82492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www.sundowner.nl/picture.asp?volgnr=4815&amp;contenttype=image/pjpeg&amp;imagename=WeddelSeal2.jpg&amp;kenmerk=bestanden_db"/>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8083" y="1523672"/>
            <a:ext cx="1334058" cy="877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452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881743" y="1176028"/>
            <a:ext cx="7805057" cy="388696"/>
          </a:xfrm>
          <a:prstGeom prst="rect">
            <a:avLst/>
          </a:prstGeom>
        </p:spPr>
        <p:txBody>
          <a:bodyPr wrap="square">
            <a:spAutoFit/>
          </a:bodyPr>
          <a:lstStyle/>
          <a:p>
            <a:pPr>
              <a:lnSpc>
                <a:spcPct val="107000"/>
              </a:lnSpc>
              <a:spcAft>
                <a:spcPts val="800"/>
              </a:spcAft>
            </a:pPr>
            <a:r>
              <a:rPr lang="nl-B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http://schooltv.nl/video/het-klokhuis-zeehondenopvang/#q=zeehond</a:t>
            </a:r>
            <a:endParaRPr lang="nl-B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hthoek 3"/>
          <p:cNvSpPr/>
          <p:nvPr/>
        </p:nvSpPr>
        <p:spPr>
          <a:xfrm>
            <a:off x="881743" y="361911"/>
            <a:ext cx="9095014" cy="388696"/>
          </a:xfrm>
          <a:prstGeom prst="rect">
            <a:avLst/>
          </a:prstGeom>
        </p:spPr>
        <p:txBody>
          <a:bodyPr wrap="square">
            <a:spAutoFit/>
          </a:bodyPr>
          <a:lstStyle/>
          <a:p>
            <a:pPr>
              <a:lnSpc>
                <a:spcPct val="107000"/>
              </a:lnSpc>
              <a:spcAft>
                <a:spcPts val="800"/>
              </a:spcAft>
            </a:pPr>
            <a:r>
              <a:rPr lang="nl-B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http://schooltv.nl/video/voortplanting-van-zeehonden-supermelk-doet-groeien/#autoplay</a:t>
            </a:r>
            <a:endParaRPr lang="nl-BE"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Afbeeldingsresultaat voor boudewijn seap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2365" y="2448233"/>
            <a:ext cx="4319750" cy="231915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fbeeldingsresultaat voor sea life blankenber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873" y="2448232"/>
            <a:ext cx="4386116" cy="2319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273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388201" y="2020277"/>
            <a:ext cx="5412899" cy="2400657"/>
          </a:xfrm>
          <a:prstGeom prst="rect">
            <a:avLst/>
          </a:prstGeom>
          <a:noFill/>
        </p:spPr>
        <p:txBody>
          <a:bodyPr wrap="square" lIns="91440" tIns="45720" rIns="91440" bIns="45720">
            <a:spAutoFit/>
          </a:bodyPr>
          <a:lstStyle/>
          <a:p>
            <a:pPr algn="ctr"/>
            <a:r>
              <a:rPr lang="nl-NL" sz="15000" b="1" cap="none" spc="0" dirty="0">
                <a:ln w="12700">
                  <a:solidFill>
                    <a:schemeClr val="accent5"/>
                  </a:solidFill>
                  <a:prstDash val="solid"/>
                </a:ln>
                <a:pattFill prst="ltDnDiag">
                  <a:fgClr>
                    <a:schemeClr val="accent5">
                      <a:lumMod val="60000"/>
                      <a:lumOff val="40000"/>
                    </a:schemeClr>
                  </a:fgClr>
                  <a:bgClr>
                    <a:schemeClr val="bg1"/>
                  </a:bgClr>
                </a:pattFill>
                <a:effectLst/>
              </a:rPr>
              <a:t>QUIZ</a:t>
            </a:r>
          </a:p>
        </p:txBody>
      </p:sp>
      <p:pic>
        <p:nvPicPr>
          <p:cNvPr id="2050" name="Picture 2" descr="Afbeeldingsresultaat voor schattige zeeh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13200" cy="25799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schattige zeeho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7186" y="4094390"/>
            <a:ext cx="3684814" cy="27636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beeldingsresultaat voor schattige zeehond"/>
          <p:cNvPicPr>
            <a:picLocks noChangeAspect="1" noChangeArrowheads="1"/>
          </p:cNvPicPr>
          <p:nvPr/>
        </p:nvPicPr>
        <p:blipFill rotWithShape="1">
          <a:blip r:embed="rId4">
            <a:extLst>
              <a:ext uri="{28A0092B-C50C-407E-A947-70E740481C1C}">
                <a14:useLocalDpi xmlns:a14="http://schemas.microsoft.com/office/drawing/2010/main" val="0"/>
              </a:ext>
            </a:extLst>
          </a:blip>
          <a:srcRect b="8228"/>
          <a:stretch/>
        </p:blipFill>
        <p:spPr bwMode="auto">
          <a:xfrm>
            <a:off x="8375505" y="0"/>
            <a:ext cx="3816495" cy="233498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fbeeldingsresultaat voor schattige zeeho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 y="4186754"/>
            <a:ext cx="4015900" cy="2679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69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arn(inVertical)">
                                      <p:cBhvr>
                                        <p:cTn id="11" dur="500"/>
                                        <p:tgtEl>
                                          <p:spTgt spid="2050"/>
                                        </p:tgtEl>
                                      </p:cBhvr>
                                    </p:animEffect>
                                  </p:childTnLst>
                                </p:cTn>
                              </p:par>
                              <p:par>
                                <p:cTn id="12" presetID="21" presetClass="entr" presetSubtype="1" fill="hold" nodeType="with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wheel(1)">
                                      <p:cBhvr>
                                        <p:cTn id="14" dur="2000"/>
                                        <p:tgtEl>
                                          <p:spTgt spid="2054"/>
                                        </p:tgtEl>
                                      </p:cBhvr>
                                    </p:animEffect>
                                  </p:childTnLst>
                                </p:cTn>
                              </p:par>
                              <p:par>
                                <p:cTn id="15" presetID="16" presetClass="entr" presetSubtype="21"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arn(inVertical)">
                                      <p:cBhvr>
                                        <p:cTn id="17" dur="500"/>
                                        <p:tgtEl>
                                          <p:spTgt spid="2052"/>
                                        </p:tgtEl>
                                      </p:cBhvr>
                                    </p:animEffect>
                                  </p:childTnLst>
                                </p:cTn>
                              </p:par>
                              <p:par>
                                <p:cTn id="18" presetID="26" presetClass="entr" presetSubtype="0" fill="hold" nodeType="withEffect">
                                  <p:stCondLst>
                                    <p:cond delay="0"/>
                                  </p:stCondLst>
                                  <p:childTnLst>
                                    <p:set>
                                      <p:cBhvr>
                                        <p:cTn id="19" dur="1" fill="hold">
                                          <p:stCondLst>
                                            <p:cond delay="0"/>
                                          </p:stCondLst>
                                        </p:cTn>
                                        <p:tgtEl>
                                          <p:spTgt spid="2056"/>
                                        </p:tgtEl>
                                        <p:attrNameLst>
                                          <p:attrName>style.visibility</p:attrName>
                                        </p:attrNameLst>
                                      </p:cBhvr>
                                      <p:to>
                                        <p:strVal val="visible"/>
                                      </p:to>
                                    </p:set>
                                    <p:animEffect transition="in" filter="wipe(down)">
                                      <p:cBhvr>
                                        <p:cTn id="20" dur="580">
                                          <p:stCondLst>
                                            <p:cond delay="0"/>
                                          </p:stCondLst>
                                        </p:cTn>
                                        <p:tgtEl>
                                          <p:spTgt spid="2056"/>
                                        </p:tgtEl>
                                      </p:cBhvr>
                                    </p:animEffect>
                                    <p:anim calcmode="lin" valueType="num">
                                      <p:cBhvr>
                                        <p:cTn id="21" dur="1822" tmFilter="0,0; 0.14,0.36; 0.43,0.73; 0.71,0.91; 1.0,1.0">
                                          <p:stCondLst>
                                            <p:cond delay="0"/>
                                          </p:stCondLst>
                                        </p:cTn>
                                        <p:tgtEl>
                                          <p:spTgt spid="205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205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205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205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2056"/>
                                        </p:tgtEl>
                                        <p:attrNameLst>
                                          <p:attrName>ppt_y</p:attrName>
                                        </p:attrNameLst>
                                      </p:cBhvr>
                                      <p:tavLst>
                                        <p:tav tm="0" fmla="#ppt_y-sin(pi*$)/81">
                                          <p:val>
                                            <p:fltVal val="0"/>
                                          </p:val>
                                        </p:tav>
                                        <p:tav tm="100000">
                                          <p:val>
                                            <p:fltVal val="1"/>
                                          </p:val>
                                        </p:tav>
                                      </p:tavLst>
                                    </p:anim>
                                    <p:animScale>
                                      <p:cBhvr>
                                        <p:cTn id="26" dur="26">
                                          <p:stCondLst>
                                            <p:cond delay="650"/>
                                          </p:stCondLst>
                                        </p:cTn>
                                        <p:tgtEl>
                                          <p:spTgt spid="2056"/>
                                        </p:tgtEl>
                                      </p:cBhvr>
                                      <p:to x="100000" y="60000"/>
                                    </p:animScale>
                                    <p:animScale>
                                      <p:cBhvr>
                                        <p:cTn id="27" dur="166" decel="50000">
                                          <p:stCondLst>
                                            <p:cond delay="676"/>
                                          </p:stCondLst>
                                        </p:cTn>
                                        <p:tgtEl>
                                          <p:spTgt spid="2056"/>
                                        </p:tgtEl>
                                      </p:cBhvr>
                                      <p:to x="100000" y="100000"/>
                                    </p:animScale>
                                    <p:animScale>
                                      <p:cBhvr>
                                        <p:cTn id="28" dur="26">
                                          <p:stCondLst>
                                            <p:cond delay="1312"/>
                                          </p:stCondLst>
                                        </p:cTn>
                                        <p:tgtEl>
                                          <p:spTgt spid="2056"/>
                                        </p:tgtEl>
                                      </p:cBhvr>
                                      <p:to x="100000" y="80000"/>
                                    </p:animScale>
                                    <p:animScale>
                                      <p:cBhvr>
                                        <p:cTn id="29" dur="166" decel="50000">
                                          <p:stCondLst>
                                            <p:cond delay="1338"/>
                                          </p:stCondLst>
                                        </p:cTn>
                                        <p:tgtEl>
                                          <p:spTgt spid="2056"/>
                                        </p:tgtEl>
                                      </p:cBhvr>
                                      <p:to x="100000" y="100000"/>
                                    </p:animScale>
                                    <p:animScale>
                                      <p:cBhvr>
                                        <p:cTn id="30" dur="26">
                                          <p:stCondLst>
                                            <p:cond delay="1642"/>
                                          </p:stCondLst>
                                        </p:cTn>
                                        <p:tgtEl>
                                          <p:spTgt spid="2056"/>
                                        </p:tgtEl>
                                      </p:cBhvr>
                                      <p:to x="100000" y="90000"/>
                                    </p:animScale>
                                    <p:animScale>
                                      <p:cBhvr>
                                        <p:cTn id="31" dur="166" decel="50000">
                                          <p:stCondLst>
                                            <p:cond delay="1668"/>
                                          </p:stCondLst>
                                        </p:cTn>
                                        <p:tgtEl>
                                          <p:spTgt spid="2056"/>
                                        </p:tgtEl>
                                      </p:cBhvr>
                                      <p:to x="100000" y="100000"/>
                                    </p:animScale>
                                    <p:animScale>
                                      <p:cBhvr>
                                        <p:cTn id="32" dur="26">
                                          <p:stCondLst>
                                            <p:cond delay="1808"/>
                                          </p:stCondLst>
                                        </p:cTn>
                                        <p:tgtEl>
                                          <p:spTgt spid="2056"/>
                                        </p:tgtEl>
                                      </p:cBhvr>
                                      <p:to x="100000" y="95000"/>
                                    </p:animScale>
                                    <p:animScale>
                                      <p:cBhvr>
                                        <p:cTn id="33" dur="166" decel="50000">
                                          <p:stCondLst>
                                            <p:cond delay="1834"/>
                                          </p:stCondLst>
                                        </p:cTn>
                                        <p:tgtEl>
                                          <p:spTgt spid="205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99407" y="308575"/>
            <a:ext cx="10793186" cy="769441"/>
          </a:xfrm>
          <a:prstGeom prst="rect">
            <a:avLst/>
          </a:prstGeom>
          <a:noFill/>
        </p:spPr>
        <p:txBody>
          <a:bodyPr wrap="square" rtlCol="0">
            <a:spAutoFit/>
          </a:bodyPr>
          <a:lstStyle/>
          <a:p>
            <a:r>
              <a:rPr lang="nl-BE" sz="4400" dirty="0"/>
              <a:t>1. Tot welke dierengroep behoort de zeehond?</a:t>
            </a:r>
          </a:p>
        </p:txBody>
      </p:sp>
      <p:sp>
        <p:nvSpPr>
          <p:cNvPr id="3" name="Tekstvak 2"/>
          <p:cNvSpPr txBox="1"/>
          <p:nvPr/>
        </p:nvSpPr>
        <p:spPr>
          <a:xfrm>
            <a:off x="1409700" y="2139043"/>
            <a:ext cx="9617528" cy="707886"/>
          </a:xfrm>
          <a:prstGeom prst="rect">
            <a:avLst/>
          </a:prstGeom>
          <a:noFill/>
        </p:spPr>
        <p:txBody>
          <a:bodyPr wrap="square" rtlCol="0">
            <a:spAutoFit/>
          </a:bodyPr>
          <a:lstStyle/>
          <a:p>
            <a:r>
              <a:rPr lang="nl-BE" sz="4000" dirty="0">
                <a:solidFill>
                  <a:srgbClr val="FF0000"/>
                </a:solidFill>
                <a:hlinkClick r:id="rId2" action="ppaction://hlinksldjump"/>
              </a:rPr>
              <a:t>a. Tot de vissen want hij leeft in het water.</a:t>
            </a:r>
            <a:endParaRPr lang="nl-BE" sz="4000" dirty="0">
              <a:solidFill>
                <a:srgbClr val="FF0000"/>
              </a:solidFill>
            </a:endParaRPr>
          </a:p>
        </p:txBody>
      </p:sp>
      <p:sp>
        <p:nvSpPr>
          <p:cNvPr id="4" name="Tekstvak 3"/>
          <p:cNvSpPr txBox="1"/>
          <p:nvPr/>
        </p:nvSpPr>
        <p:spPr>
          <a:xfrm>
            <a:off x="1409700" y="3236943"/>
            <a:ext cx="10510157" cy="707886"/>
          </a:xfrm>
          <a:prstGeom prst="rect">
            <a:avLst/>
          </a:prstGeom>
          <a:noFill/>
        </p:spPr>
        <p:txBody>
          <a:bodyPr wrap="square" rtlCol="0">
            <a:spAutoFit/>
          </a:bodyPr>
          <a:lstStyle/>
          <a:p>
            <a:r>
              <a:rPr lang="nl-BE" sz="4000" dirty="0">
                <a:solidFill>
                  <a:srgbClr val="FF0000"/>
                </a:solidFill>
                <a:hlinkClick r:id="rId3" action="ppaction://hlinksldjump"/>
              </a:rPr>
              <a:t>b. Tot de reptielen want hij krijgt een andere huid.</a:t>
            </a:r>
            <a:endParaRPr lang="nl-BE" sz="4000" dirty="0">
              <a:solidFill>
                <a:srgbClr val="FF0000"/>
              </a:solidFill>
            </a:endParaRPr>
          </a:p>
        </p:txBody>
      </p:sp>
      <p:sp>
        <p:nvSpPr>
          <p:cNvPr id="5" name="Tekstvak 4"/>
          <p:cNvSpPr txBox="1"/>
          <p:nvPr/>
        </p:nvSpPr>
        <p:spPr>
          <a:xfrm>
            <a:off x="1409700" y="4220441"/>
            <a:ext cx="9225643" cy="1323439"/>
          </a:xfrm>
          <a:prstGeom prst="rect">
            <a:avLst/>
          </a:prstGeom>
          <a:noFill/>
        </p:spPr>
        <p:txBody>
          <a:bodyPr wrap="square" rtlCol="0">
            <a:spAutoFit/>
          </a:bodyPr>
          <a:lstStyle/>
          <a:p>
            <a:r>
              <a:rPr lang="nl-BE" sz="4000" dirty="0">
                <a:solidFill>
                  <a:srgbClr val="FF0000"/>
                </a:solidFill>
                <a:hlinkClick r:id="rId4" action="ppaction://hlinksldjump"/>
              </a:rPr>
              <a:t>c. Tot de zoogdieren want hij heeft haren, </a:t>
            </a:r>
            <a:br>
              <a:rPr lang="nl-BE" sz="4000" dirty="0">
                <a:solidFill>
                  <a:srgbClr val="FF0000"/>
                </a:solidFill>
                <a:hlinkClick r:id="rId4" action="ppaction://hlinksldjump"/>
              </a:rPr>
            </a:br>
            <a:r>
              <a:rPr lang="nl-BE" sz="4000" dirty="0">
                <a:solidFill>
                  <a:srgbClr val="FF0000"/>
                </a:solidFill>
                <a:hlinkClick r:id="rId4" action="ppaction://hlinksldjump"/>
              </a:rPr>
              <a:t>ademt via de longen en zoogt zijn jongen.</a:t>
            </a:r>
            <a:endParaRPr lang="nl-BE" sz="4000" dirty="0">
              <a:solidFill>
                <a:srgbClr val="FF0000"/>
              </a:solidFill>
            </a:endParaRPr>
          </a:p>
        </p:txBody>
      </p:sp>
    </p:spTree>
    <p:extLst>
      <p:ext uri="{BB962C8B-B14F-4D97-AF65-F5344CB8AC3E}">
        <p14:creationId xmlns:p14="http://schemas.microsoft.com/office/powerpoint/2010/main" val="2290643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571501" y="310242"/>
            <a:ext cx="11185071" cy="2554545"/>
          </a:xfrm>
          <a:prstGeom prst="rect">
            <a:avLst/>
          </a:prstGeom>
          <a:noFill/>
        </p:spPr>
        <p:txBody>
          <a:bodyPr wrap="square" rtlCol="0">
            <a:spAutoFit/>
          </a:bodyPr>
          <a:lstStyle/>
          <a:p>
            <a:r>
              <a:rPr lang="nl-BE" sz="4000" dirty="0"/>
              <a:t>Inderdaad. Heel goed! Hoewel zeehonden gestroomlijnd zijn als vissen zijn het toch zoogdieren. </a:t>
            </a:r>
          </a:p>
          <a:p>
            <a:r>
              <a:rPr lang="nl-BE" sz="4000" dirty="0"/>
              <a:t>Ze hebben een vacht, ademen door longen en brengen een jong levend ter wereld.</a:t>
            </a:r>
          </a:p>
        </p:txBody>
      </p:sp>
      <p:pic>
        <p:nvPicPr>
          <p:cNvPr id="8" name="Afbeelding 7" descr="Afbeelding met tekening, licht&#10;&#10;Automatisch gegenereerde beschrijving">
            <a:extLst>
              <a:ext uri="{FF2B5EF4-FFF2-40B4-BE49-F238E27FC236}">
                <a16:creationId xmlns:a16="http://schemas.microsoft.com/office/drawing/2014/main" id="{02E53694-7883-46CF-BB93-08FF94F01E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9943" y="2841899"/>
            <a:ext cx="4792114" cy="3011137"/>
          </a:xfrm>
          <a:prstGeom prst="rect">
            <a:avLst/>
          </a:prstGeom>
        </p:spPr>
      </p:pic>
    </p:spTree>
    <p:extLst>
      <p:ext uri="{BB962C8B-B14F-4D97-AF65-F5344CB8AC3E}">
        <p14:creationId xmlns:p14="http://schemas.microsoft.com/office/powerpoint/2010/main" val="1712627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914400" y="793900"/>
            <a:ext cx="10597243" cy="1323439"/>
          </a:xfrm>
          <a:prstGeom prst="rect">
            <a:avLst/>
          </a:prstGeom>
          <a:noFill/>
        </p:spPr>
        <p:txBody>
          <a:bodyPr wrap="square" rtlCol="0">
            <a:spAutoFit/>
          </a:bodyPr>
          <a:lstStyle/>
          <a:p>
            <a:r>
              <a:rPr lang="nl-BE" sz="4000" dirty="0"/>
              <a:t>De zeehond krijgt wel nieuwe haren maar is geen reptiel.</a:t>
            </a:r>
          </a:p>
        </p:txBody>
      </p:sp>
      <p:pic>
        <p:nvPicPr>
          <p:cNvPr id="4"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ening&#10;&#10;Automatisch gegenereerde beschrijving">
            <a:extLst>
              <a:ext uri="{FF2B5EF4-FFF2-40B4-BE49-F238E27FC236}">
                <a16:creationId xmlns:a16="http://schemas.microsoft.com/office/drawing/2014/main" id="{ED00609D-84C9-41CE-BA9E-31BC51A21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0408" y="2117339"/>
            <a:ext cx="3705225" cy="3057525"/>
          </a:xfrm>
          <a:prstGeom prst="rect">
            <a:avLst/>
          </a:prstGeom>
        </p:spPr>
      </p:pic>
    </p:spTree>
    <p:extLst>
      <p:ext uri="{BB962C8B-B14F-4D97-AF65-F5344CB8AC3E}">
        <p14:creationId xmlns:p14="http://schemas.microsoft.com/office/powerpoint/2010/main" val="1965738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469571" y="947057"/>
            <a:ext cx="9421586" cy="1323439"/>
          </a:xfrm>
          <a:prstGeom prst="rect">
            <a:avLst/>
          </a:prstGeom>
          <a:noFill/>
        </p:spPr>
        <p:txBody>
          <a:bodyPr wrap="square" rtlCol="0">
            <a:spAutoFit/>
          </a:bodyPr>
          <a:lstStyle/>
          <a:p>
            <a:r>
              <a:rPr lang="nl-BE" sz="4000" dirty="0"/>
              <a:t>Dat is niet juist. De zeehond behoort niet tot de vissen.</a:t>
            </a:r>
          </a:p>
        </p:txBody>
      </p:sp>
      <p:pic>
        <p:nvPicPr>
          <p:cNvPr id="4"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ening&#10;&#10;Automatisch gegenereerde beschrijving">
            <a:extLst>
              <a:ext uri="{FF2B5EF4-FFF2-40B4-BE49-F238E27FC236}">
                <a16:creationId xmlns:a16="http://schemas.microsoft.com/office/drawing/2014/main" id="{027902F4-FBCE-46D7-B76C-1AB0814527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7751" y="2270496"/>
            <a:ext cx="3705225" cy="3057525"/>
          </a:xfrm>
          <a:prstGeom prst="rect">
            <a:avLst/>
          </a:prstGeom>
        </p:spPr>
      </p:pic>
    </p:spTree>
    <p:extLst>
      <p:ext uri="{BB962C8B-B14F-4D97-AF65-F5344CB8AC3E}">
        <p14:creationId xmlns:p14="http://schemas.microsoft.com/office/powerpoint/2010/main" val="1808199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26671" y="555171"/>
            <a:ext cx="10417629" cy="769441"/>
          </a:xfrm>
          <a:prstGeom prst="rect">
            <a:avLst/>
          </a:prstGeom>
          <a:noFill/>
        </p:spPr>
        <p:txBody>
          <a:bodyPr wrap="square" rtlCol="0">
            <a:spAutoFit/>
          </a:bodyPr>
          <a:lstStyle/>
          <a:p>
            <a:r>
              <a:rPr lang="nl-BE" sz="4400" dirty="0"/>
              <a:t>2. Waar kunnen zeehonden last van hebben?</a:t>
            </a:r>
          </a:p>
        </p:txBody>
      </p:sp>
      <p:sp>
        <p:nvSpPr>
          <p:cNvPr id="3" name="Tekstvak 2"/>
          <p:cNvSpPr txBox="1"/>
          <p:nvPr/>
        </p:nvSpPr>
        <p:spPr>
          <a:xfrm>
            <a:off x="1681843" y="2139043"/>
            <a:ext cx="9617528" cy="707886"/>
          </a:xfrm>
          <a:prstGeom prst="rect">
            <a:avLst/>
          </a:prstGeom>
          <a:noFill/>
        </p:spPr>
        <p:txBody>
          <a:bodyPr wrap="square" rtlCol="0">
            <a:spAutoFit/>
          </a:bodyPr>
          <a:lstStyle/>
          <a:p>
            <a:r>
              <a:rPr lang="nl-BE" sz="4000" dirty="0">
                <a:solidFill>
                  <a:schemeClr val="bg1"/>
                </a:solidFill>
                <a:hlinkClick r:id="rId2" action="ppaction://hlinksldjump"/>
              </a:rPr>
              <a:t>a. Enkel van vervuiling</a:t>
            </a:r>
            <a:endParaRPr lang="nl-BE" sz="4000" dirty="0">
              <a:solidFill>
                <a:schemeClr val="bg1"/>
              </a:solidFill>
            </a:endParaRPr>
          </a:p>
        </p:txBody>
      </p:sp>
      <p:sp>
        <p:nvSpPr>
          <p:cNvPr id="4" name="Tekstvak 3"/>
          <p:cNvSpPr txBox="1"/>
          <p:nvPr/>
        </p:nvSpPr>
        <p:spPr>
          <a:xfrm>
            <a:off x="1681843" y="3800980"/>
            <a:ext cx="8752114" cy="707886"/>
          </a:xfrm>
          <a:prstGeom prst="rect">
            <a:avLst/>
          </a:prstGeom>
          <a:noFill/>
        </p:spPr>
        <p:txBody>
          <a:bodyPr wrap="square" rtlCol="0">
            <a:spAutoFit/>
          </a:bodyPr>
          <a:lstStyle/>
          <a:p>
            <a:r>
              <a:rPr lang="nl-BE" sz="4000" dirty="0">
                <a:solidFill>
                  <a:schemeClr val="bg1"/>
                </a:solidFill>
                <a:hlinkClick r:id="rId2" action="ppaction://hlinksldjump"/>
              </a:rPr>
              <a:t>b. Vooral van kinderen en hun huisdieren</a:t>
            </a:r>
            <a:endParaRPr lang="nl-BE" sz="4000" dirty="0">
              <a:solidFill>
                <a:schemeClr val="bg1"/>
              </a:solidFill>
            </a:endParaRPr>
          </a:p>
        </p:txBody>
      </p:sp>
      <p:sp>
        <p:nvSpPr>
          <p:cNvPr id="5" name="Tekstvak 4"/>
          <p:cNvSpPr txBox="1"/>
          <p:nvPr/>
        </p:nvSpPr>
        <p:spPr>
          <a:xfrm>
            <a:off x="1681843" y="4785921"/>
            <a:ext cx="9225643" cy="1323439"/>
          </a:xfrm>
          <a:prstGeom prst="rect">
            <a:avLst/>
          </a:prstGeom>
          <a:noFill/>
        </p:spPr>
        <p:txBody>
          <a:bodyPr wrap="square" rtlCol="0">
            <a:spAutoFit/>
          </a:bodyPr>
          <a:lstStyle/>
          <a:p>
            <a:r>
              <a:rPr lang="nl-BE" sz="4000" dirty="0">
                <a:solidFill>
                  <a:schemeClr val="bg1"/>
                </a:solidFill>
                <a:hlinkClick r:id="rId3" action="ppaction://hlinksldjump"/>
              </a:rPr>
              <a:t>c. Vervuiling, de mens en ze kunnen ziektes </a:t>
            </a:r>
            <a:br>
              <a:rPr lang="nl-BE" sz="4000" dirty="0">
                <a:solidFill>
                  <a:schemeClr val="bg1"/>
                </a:solidFill>
                <a:hlinkClick r:id="rId3" action="ppaction://hlinksldjump"/>
              </a:rPr>
            </a:br>
            <a:r>
              <a:rPr lang="nl-BE" sz="4000" dirty="0">
                <a:solidFill>
                  <a:schemeClr val="bg1"/>
                </a:solidFill>
                <a:hlinkClick r:id="rId3" action="ppaction://hlinksldjump"/>
              </a:rPr>
              <a:t>krijgen. </a:t>
            </a:r>
            <a:endParaRPr lang="nl-BE" sz="4000" dirty="0">
              <a:solidFill>
                <a:schemeClr val="bg1"/>
              </a:solidFill>
            </a:endParaRPr>
          </a:p>
        </p:txBody>
      </p:sp>
    </p:spTree>
    <p:extLst>
      <p:ext uri="{BB962C8B-B14F-4D97-AF65-F5344CB8AC3E}">
        <p14:creationId xmlns:p14="http://schemas.microsoft.com/office/powerpoint/2010/main" val="2366843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1453243" y="832757"/>
            <a:ext cx="9405257" cy="1938992"/>
          </a:xfrm>
          <a:prstGeom prst="rect">
            <a:avLst/>
          </a:prstGeom>
          <a:noFill/>
        </p:spPr>
        <p:txBody>
          <a:bodyPr wrap="square" rtlCol="0">
            <a:spAutoFit/>
          </a:bodyPr>
          <a:lstStyle/>
          <a:p>
            <a:r>
              <a:rPr lang="nl-BE" sz="4000" dirty="0"/>
              <a:t>Juist! Naast de mens en de vervuiling kunnen zeehonden ook ziek worden door het zeehondenvirus of een andere ziekte.</a:t>
            </a:r>
          </a:p>
        </p:txBody>
      </p:sp>
      <p:pic>
        <p:nvPicPr>
          <p:cNvPr id="5" name="Afbeelding 4">
            <a:extLst>
              <a:ext uri="{FF2B5EF4-FFF2-40B4-BE49-F238E27FC236}">
                <a16:creationId xmlns:a16="http://schemas.microsoft.com/office/drawing/2014/main" id="{F70B64DE-D8C3-4249-BFB7-AEF10BF63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5263" y="2732992"/>
            <a:ext cx="3601473" cy="3601473"/>
          </a:xfrm>
          <a:prstGeom prst="rect">
            <a:avLst/>
          </a:prstGeom>
        </p:spPr>
      </p:pic>
    </p:spTree>
    <p:extLst>
      <p:ext uri="{BB962C8B-B14F-4D97-AF65-F5344CB8AC3E}">
        <p14:creationId xmlns:p14="http://schemas.microsoft.com/office/powerpoint/2010/main" val="303421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fbeeldingsresultaat voor GEWONE ZEEH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118" y="2400300"/>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6711044" y="0"/>
            <a:ext cx="4718958" cy="6863417"/>
          </a:xfrm>
          <a:prstGeom prst="rect">
            <a:avLst/>
          </a:prstGeom>
          <a:noFill/>
        </p:spPr>
        <p:txBody>
          <a:bodyPr wrap="square" rtlCol="0">
            <a:spAutoFit/>
          </a:bodyPr>
          <a:lstStyle/>
          <a:p>
            <a:r>
              <a:rPr lang="nl-BE" sz="2200" b="1" u="sng" dirty="0"/>
              <a:t>Afmetingen:</a:t>
            </a:r>
          </a:p>
          <a:p>
            <a:r>
              <a:rPr lang="nl-BE" sz="2200" dirty="0">
                <a:solidFill>
                  <a:srgbClr val="00B0F0"/>
                </a:solidFill>
              </a:rPr>
              <a:t>Mannetje:</a:t>
            </a:r>
            <a:r>
              <a:rPr lang="nl-BE" sz="2200" dirty="0"/>
              <a:t> maximaal 1.90 meter</a:t>
            </a:r>
          </a:p>
          <a:p>
            <a:r>
              <a:rPr lang="nl-BE" sz="2200" dirty="0">
                <a:solidFill>
                  <a:srgbClr val="FF0000"/>
                </a:solidFill>
              </a:rPr>
              <a:t>Vrouwtje: </a:t>
            </a:r>
            <a:r>
              <a:rPr lang="nl-BE" sz="2200" dirty="0"/>
              <a:t>maximaal 1.70 meter</a:t>
            </a:r>
          </a:p>
          <a:p>
            <a:r>
              <a:rPr lang="nl-BE" sz="2200" b="1" u="sng" dirty="0"/>
              <a:t>Gewicht:</a:t>
            </a:r>
          </a:p>
          <a:p>
            <a:r>
              <a:rPr lang="nl-BE" sz="2200" dirty="0">
                <a:solidFill>
                  <a:srgbClr val="00B0F0"/>
                </a:solidFill>
              </a:rPr>
              <a:t>Mannetje: </a:t>
            </a:r>
            <a:r>
              <a:rPr lang="nl-BE" sz="2200" dirty="0"/>
              <a:t>maximaal 170 kilogram</a:t>
            </a:r>
          </a:p>
          <a:p>
            <a:r>
              <a:rPr lang="nl-BE" sz="2200" dirty="0">
                <a:solidFill>
                  <a:srgbClr val="FF0000"/>
                </a:solidFill>
              </a:rPr>
              <a:t>Vrouwtje:</a:t>
            </a:r>
            <a:r>
              <a:rPr lang="nl-BE" sz="2200" dirty="0"/>
              <a:t> maximaal 130 kilogram</a:t>
            </a:r>
          </a:p>
          <a:p>
            <a:r>
              <a:rPr lang="nl-BE" sz="2200" b="1" u="sng" dirty="0"/>
              <a:t>Kleur:</a:t>
            </a:r>
          </a:p>
          <a:p>
            <a:r>
              <a:rPr lang="nl-BE" sz="2200" dirty="0"/>
              <a:t>grijs met donkere vlekken</a:t>
            </a:r>
          </a:p>
          <a:p>
            <a:r>
              <a:rPr lang="nl-BE" sz="2200" b="1" u="sng" dirty="0"/>
              <a:t>Leeftijd:</a:t>
            </a:r>
          </a:p>
          <a:p>
            <a:r>
              <a:rPr lang="nl-BE" sz="2200" dirty="0"/>
              <a:t>maximaal zo'n 35 jaar</a:t>
            </a:r>
          </a:p>
          <a:p>
            <a:r>
              <a:rPr lang="nl-BE" sz="2200" b="1" u="sng" dirty="0"/>
              <a:t>Voedsel:</a:t>
            </a:r>
          </a:p>
          <a:p>
            <a:r>
              <a:rPr lang="nl-BE" sz="2200" dirty="0"/>
              <a:t>Vooral vis (zo'n 4 tot 8 kg per dag)</a:t>
            </a:r>
          </a:p>
          <a:p>
            <a:r>
              <a:rPr lang="nl-BE" sz="2200" b="1" u="sng" dirty="0"/>
              <a:t>Voortbeweging:</a:t>
            </a:r>
          </a:p>
          <a:p>
            <a:r>
              <a:rPr lang="nl-BE" sz="2200" dirty="0"/>
              <a:t>zwemmen en bobberen</a:t>
            </a:r>
          </a:p>
          <a:p>
            <a:r>
              <a:rPr lang="nl-BE" sz="2200" b="1" u="sng" dirty="0"/>
              <a:t>Vijanden:</a:t>
            </a:r>
          </a:p>
          <a:p>
            <a:r>
              <a:rPr lang="nl-BE" sz="2200" dirty="0"/>
              <a:t>Mens (verstoring, jacht, vervuiling) </a:t>
            </a:r>
            <a:r>
              <a:rPr lang="nl-BE" sz="2200" b="1" u="sng" dirty="0"/>
              <a:t>Voortplanting:</a:t>
            </a:r>
          </a:p>
          <a:p>
            <a:r>
              <a:rPr lang="nl-BE" sz="2200" dirty="0"/>
              <a:t>Geslachtsrijp: vanaf 2-5 jaar</a:t>
            </a:r>
          </a:p>
          <a:p>
            <a:r>
              <a:rPr lang="nl-BE" sz="2200" dirty="0"/>
              <a:t>Draagtijd: 10-11 maanden</a:t>
            </a:r>
          </a:p>
          <a:p>
            <a:r>
              <a:rPr lang="nl-BE" sz="2200" dirty="0"/>
              <a:t>Geboorteperiode: zomer (mei, juni, juli)</a:t>
            </a:r>
          </a:p>
        </p:txBody>
      </p:sp>
      <p:sp>
        <p:nvSpPr>
          <p:cNvPr id="5" name="Tekstvak 4"/>
          <p:cNvSpPr txBox="1"/>
          <p:nvPr/>
        </p:nvSpPr>
        <p:spPr>
          <a:xfrm>
            <a:off x="580118" y="734786"/>
            <a:ext cx="5600700" cy="1015663"/>
          </a:xfrm>
          <a:prstGeom prst="rect">
            <a:avLst/>
          </a:prstGeom>
          <a:noFill/>
        </p:spPr>
        <p:txBody>
          <a:bodyPr wrap="square" rtlCol="0">
            <a:spAutoFit/>
          </a:bodyPr>
          <a:lstStyle/>
          <a:p>
            <a:r>
              <a:rPr lang="nl-BE" sz="6000" dirty="0"/>
              <a:t>Gewone zeehond</a:t>
            </a:r>
          </a:p>
        </p:txBody>
      </p:sp>
    </p:spTree>
    <p:extLst>
      <p:ext uri="{BB962C8B-B14F-4D97-AF65-F5344CB8AC3E}">
        <p14:creationId xmlns:p14="http://schemas.microsoft.com/office/powerpoint/2010/main" val="114936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029700" y="4879444"/>
            <a:ext cx="2743200" cy="168592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1779814" y="620486"/>
            <a:ext cx="9258300" cy="1323439"/>
          </a:xfrm>
          <a:prstGeom prst="rect">
            <a:avLst/>
          </a:prstGeom>
          <a:noFill/>
        </p:spPr>
        <p:txBody>
          <a:bodyPr wrap="square" rtlCol="0">
            <a:spAutoFit/>
          </a:bodyPr>
          <a:lstStyle/>
          <a:p>
            <a:r>
              <a:rPr lang="nl-BE" sz="4000" dirty="0"/>
              <a:t>Zeehonden kunnen ook nog last hebben van andere zaken.</a:t>
            </a:r>
          </a:p>
        </p:txBody>
      </p:sp>
      <p:pic>
        <p:nvPicPr>
          <p:cNvPr id="6" name="Afbeelding 5" descr="Afbeelding met voedsel&#10;&#10;Automatisch gegenereerde beschrijving">
            <a:extLst>
              <a:ext uri="{FF2B5EF4-FFF2-40B4-BE49-F238E27FC236}">
                <a16:creationId xmlns:a16="http://schemas.microsoft.com/office/drawing/2014/main" id="{B36DDC81-519D-4333-B630-DE555EA0AC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238" y="2046752"/>
            <a:ext cx="3809524" cy="3809524"/>
          </a:xfrm>
          <a:prstGeom prst="rect">
            <a:avLst/>
          </a:prstGeom>
        </p:spPr>
      </p:pic>
    </p:spTree>
    <p:extLst>
      <p:ext uri="{BB962C8B-B14F-4D97-AF65-F5344CB8AC3E}">
        <p14:creationId xmlns:p14="http://schemas.microsoft.com/office/powerpoint/2010/main" val="3762134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48613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1126671" y="555171"/>
            <a:ext cx="10417629" cy="769441"/>
          </a:xfrm>
          <a:prstGeom prst="rect">
            <a:avLst/>
          </a:prstGeom>
          <a:noFill/>
        </p:spPr>
        <p:txBody>
          <a:bodyPr wrap="square" rtlCol="0">
            <a:spAutoFit/>
          </a:bodyPr>
          <a:lstStyle/>
          <a:p>
            <a:r>
              <a:rPr lang="nl-BE" sz="4400" dirty="0"/>
              <a:t>3. Waarom hebben zeehonden grote ogen?</a:t>
            </a:r>
          </a:p>
        </p:txBody>
      </p:sp>
      <p:sp>
        <p:nvSpPr>
          <p:cNvPr id="3" name="Tekstvak 2"/>
          <p:cNvSpPr txBox="1"/>
          <p:nvPr/>
        </p:nvSpPr>
        <p:spPr>
          <a:xfrm>
            <a:off x="1289958" y="1780892"/>
            <a:ext cx="9617528" cy="707886"/>
          </a:xfrm>
          <a:prstGeom prst="rect">
            <a:avLst/>
          </a:prstGeom>
          <a:noFill/>
        </p:spPr>
        <p:txBody>
          <a:bodyPr wrap="square" rtlCol="0">
            <a:spAutoFit/>
          </a:bodyPr>
          <a:lstStyle/>
          <a:p>
            <a:r>
              <a:rPr lang="nl-BE" sz="4000" dirty="0">
                <a:solidFill>
                  <a:schemeClr val="bg1"/>
                </a:solidFill>
                <a:hlinkClick r:id="rId3" action="ppaction://hlinksldjump"/>
              </a:rPr>
              <a:t>a. Om beter te kunnen zien in donker water.</a:t>
            </a:r>
            <a:endParaRPr lang="nl-BE" sz="4000" dirty="0">
              <a:solidFill>
                <a:schemeClr val="bg1"/>
              </a:solidFill>
            </a:endParaRPr>
          </a:p>
        </p:txBody>
      </p:sp>
      <p:sp>
        <p:nvSpPr>
          <p:cNvPr id="4" name="Tekstvak 3"/>
          <p:cNvSpPr txBox="1"/>
          <p:nvPr/>
        </p:nvSpPr>
        <p:spPr>
          <a:xfrm>
            <a:off x="1363435" y="3643454"/>
            <a:ext cx="9862457" cy="1323439"/>
          </a:xfrm>
          <a:prstGeom prst="rect">
            <a:avLst/>
          </a:prstGeom>
          <a:noFill/>
        </p:spPr>
        <p:txBody>
          <a:bodyPr wrap="square" rtlCol="0">
            <a:spAutoFit/>
          </a:bodyPr>
          <a:lstStyle/>
          <a:p>
            <a:r>
              <a:rPr lang="nl-BE" sz="4000" dirty="0">
                <a:solidFill>
                  <a:schemeClr val="bg1"/>
                </a:solidFill>
                <a:hlinkClick r:id="rId4" action="ppaction://hlinksldjump"/>
              </a:rPr>
              <a:t>b. Ze hebben geen grote ogen; dat lijkt alleen  maar zo.</a:t>
            </a:r>
            <a:endParaRPr lang="nl-BE" sz="4000" dirty="0">
              <a:solidFill>
                <a:schemeClr val="bg1"/>
              </a:solidFill>
            </a:endParaRPr>
          </a:p>
        </p:txBody>
      </p:sp>
      <p:sp>
        <p:nvSpPr>
          <p:cNvPr id="5" name="Tekstvak 4"/>
          <p:cNvSpPr txBox="1"/>
          <p:nvPr/>
        </p:nvSpPr>
        <p:spPr>
          <a:xfrm>
            <a:off x="1363435" y="5413683"/>
            <a:ext cx="9225643" cy="707886"/>
          </a:xfrm>
          <a:prstGeom prst="rect">
            <a:avLst/>
          </a:prstGeom>
          <a:noFill/>
        </p:spPr>
        <p:txBody>
          <a:bodyPr wrap="square" rtlCol="0">
            <a:spAutoFit/>
          </a:bodyPr>
          <a:lstStyle/>
          <a:p>
            <a:r>
              <a:rPr lang="nl-BE" sz="4000" dirty="0">
                <a:solidFill>
                  <a:schemeClr val="bg1"/>
                </a:solidFill>
                <a:hlinkClick r:id="rId4" action="ppaction://hlinksldjump"/>
              </a:rPr>
              <a:t>c. Omdat ze geen oren hebben.</a:t>
            </a:r>
            <a:endParaRPr lang="nl-BE" sz="4000" dirty="0">
              <a:solidFill>
                <a:schemeClr val="bg1"/>
              </a:solidFill>
            </a:endParaRPr>
          </a:p>
        </p:txBody>
      </p:sp>
    </p:spTree>
    <p:extLst>
      <p:ext uri="{BB962C8B-B14F-4D97-AF65-F5344CB8AC3E}">
        <p14:creationId xmlns:p14="http://schemas.microsoft.com/office/powerpoint/2010/main" val="23376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descr="Afbeelding met licht, teken&#10;&#10;Automatisch gegenereerde beschrijving">
            <a:extLst>
              <a:ext uri="{FF2B5EF4-FFF2-40B4-BE49-F238E27FC236}">
                <a16:creationId xmlns:a16="http://schemas.microsoft.com/office/drawing/2014/main" id="{1FAE1FF2-5352-45CC-8373-A64FF71FD7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0444" y="1486100"/>
            <a:ext cx="4271112" cy="3885800"/>
          </a:xfrm>
          <a:prstGeom prst="rect">
            <a:avLst/>
          </a:prstGeom>
        </p:spPr>
      </p:pic>
    </p:spTree>
    <p:extLst>
      <p:ext uri="{BB962C8B-B14F-4D97-AF65-F5344CB8AC3E}">
        <p14:creationId xmlns:p14="http://schemas.microsoft.com/office/powerpoint/2010/main" val="3263192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029700" y="4879444"/>
            <a:ext cx="2743200" cy="168592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3951514" y="979714"/>
            <a:ext cx="8703129" cy="707886"/>
          </a:xfrm>
          <a:prstGeom prst="rect">
            <a:avLst/>
          </a:prstGeom>
          <a:noFill/>
        </p:spPr>
        <p:txBody>
          <a:bodyPr wrap="square" rtlCol="0">
            <a:spAutoFit/>
          </a:bodyPr>
          <a:lstStyle/>
          <a:p>
            <a:r>
              <a:rPr lang="nl-BE" sz="4000" dirty="0"/>
              <a:t>Oei dat is niet juist!</a:t>
            </a:r>
          </a:p>
        </p:txBody>
      </p:sp>
      <p:pic>
        <p:nvPicPr>
          <p:cNvPr id="6" name="Afbeelding 5" descr="Afbeelding met licht&#10;&#10;Automatisch gegenereerde beschrijving">
            <a:extLst>
              <a:ext uri="{FF2B5EF4-FFF2-40B4-BE49-F238E27FC236}">
                <a16:creationId xmlns:a16="http://schemas.microsoft.com/office/drawing/2014/main" id="{E186FCA8-F1FC-4876-9701-2D92E87714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1962" y="2315688"/>
            <a:ext cx="3648075" cy="3741615"/>
          </a:xfrm>
          <a:prstGeom prst="rect">
            <a:avLst/>
          </a:prstGeom>
        </p:spPr>
      </p:pic>
    </p:spTree>
    <p:extLst>
      <p:ext uri="{BB962C8B-B14F-4D97-AF65-F5344CB8AC3E}">
        <p14:creationId xmlns:p14="http://schemas.microsoft.com/office/powerpoint/2010/main" val="1115420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26671" y="555171"/>
            <a:ext cx="10417629" cy="1446550"/>
          </a:xfrm>
          <a:prstGeom prst="rect">
            <a:avLst/>
          </a:prstGeom>
          <a:noFill/>
        </p:spPr>
        <p:txBody>
          <a:bodyPr wrap="square" rtlCol="0">
            <a:spAutoFit/>
          </a:bodyPr>
          <a:lstStyle/>
          <a:p>
            <a:r>
              <a:rPr lang="nl-BE" sz="4400" dirty="0"/>
              <a:t>4. Wanneer worden de jongen van de </a:t>
            </a:r>
            <a:br>
              <a:rPr lang="nl-BE" sz="4400" dirty="0"/>
            </a:br>
            <a:r>
              <a:rPr lang="nl-BE" sz="4400" dirty="0"/>
              <a:t>     gewone zeehond geboren?</a:t>
            </a:r>
          </a:p>
        </p:txBody>
      </p:sp>
      <p:sp>
        <p:nvSpPr>
          <p:cNvPr id="3" name="Tekstvak 2"/>
          <p:cNvSpPr txBox="1"/>
          <p:nvPr/>
        </p:nvSpPr>
        <p:spPr>
          <a:xfrm>
            <a:off x="1126671" y="2557298"/>
            <a:ext cx="9617528" cy="707886"/>
          </a:xfrm>
          <a:prstGeom prst="rect">
            <a:avLst/>
          </a:prstGeom>
          <a:noFill/>
        </p:spPr>
        <p:txBody>
          <a:bodyPr wrap="square" rtlCol="0">
            <a:spAutoFit/>
          </a:bodyPr>
          <a:lstStyle/>
          <a:p>
            <a:r>
              <a:rPr lang="nl-BE" sz="4000" dirty="0">
                <a:hlinkClick r:id="rId2" action="ppaction://hlinksldjump"/>
              </a:rPr>
              <a:t>a. In de winter. </a:t>
            </a:r>
            <a:endParaRPr lang="nl-BE" sz="4000" dirty="0"/>
          </a:p>
        </p:txBody>
      </p:sp>
      <p:sp>
        <p:nvSpPr>
          <p:cNvPr id="4" name="Tekstvak 3"/>
          <p:cNvSpPr txBox="1"/>
          <p:nvPr/>
        </p:nvSpPr>
        <p:spPr>
          <a:xfrm>
            <a:off x="1126671" y="3979763"/>
            <a:ext cx="8752114" cy="707886"/>
          </a:xfrm>
          <a:prstGeom prst="rect">
            <a:avLst/>
          </a:prstGeom>
          <a:noFill/>
        </p:spPr>
        <p:txBody>
          <a:bodyPr wrap="square" rtlCol="0">
            <a:spAutoFit/>
          </a:bodyPr>
          <a:lstStyle/>
          <a:p>
            <a:r>
              <a:rPr lang="nl-BE" sz="4000" dirty="0">
                <a:hlinkClick r:id="rId3" action="ppaction://hlinksldjump"/>
              </a:rPr>
              <a:t>b. In de zomer.</a:t>
            </a:r>
            <a:endParaRPr lang="nl-BE" sz="4000" dirty="0"/>
          </a:p>
        </p:txBody>
      </p:sp>
      <p:sp>
        <p:nvSpPr>
          <p:cNvPr id="5" name="Tekstvak 4"/>
          <p:cNvSpPr txBox="1"/>
          <p:nvPr/>
        </p:nvSpPr>
        <p:spPr>
          <a:xfrm>
            <a:off x="1126671" y="5395535"/>
            <a:ext cx="9225643" cy="707886"/>
          </a:xfrm>
          <a:prstGeom prst="rect">
            <a:avLst/>
          </a:prstGeom>
          <a:noFill/>
        </p:spPr>
        <p:txBody>
          <a:bodyPr wrap="square" rtlCol="0">
            <a:spAutoFit/>
          </a:bodyPr>
          <a:lstStyle/>
          <a:p>
            <a:r>
              <a:rPr lang="nl-BE" sz="4000" dirty="0">
                <a:hlinkClick r:id="rId4" action="ppaction://hlinksldjump"/>
              </a:rPr>
              <a:t>c. Het hele jaar door.</a:t>
            </a:r>
            <a:endParaRPr lang="nl-BE" sz="4000" dirty="0"/>
          </a:p>
        </p:txBody>
      </p:sp>
      <p:pic>
        <p:nvPicPr>
          <p:cNvPr id="25602" name="Picture 2" descr="Afbeeldingsresultaat voor jong gewone zeeho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7347" y="2208892"/>
            <a:ext cx="5847504" cy="3894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440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92986" y="5172074"/>
            <a:ext cx="274320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klok&#10;&#10;Automatisch gegenereerde beschrijving">
            <a:extLst>
              <a:ext uri="{FF2B5EF4-FFF2-40B4-BE49-F238E27FC236}">
                <a16:creationId xmlns:a16="http://schemas.microsoft.com/office/drawing/2014/main" id="{BD1494D7-415D-45E8-A72E-17517FBAF6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6007" y="1359007"/>
            <a:ext cx="4139985" cy="4139985"/>
          </a:xfrm>
          <a:prstGeom prst="rect">
            <a:avLst/>
          </a:prstGeom>
        </p:spPr>
      </p:pic>
    </p:spTree>
    <p:extLst>
      <p:ext uri="{BB962C8B-B14F-4D97-AF65-F5344CB8AC3E}">
        <p14:creationId xmlns:p14="http://schemas.microsoft.com/office/powerpoint/2010/main" val="1735785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fbeeldingsresultaat voor sad spongebo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1847" y="2397289"/>
            <a:ext cx="3668305" cy="20634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fbeeldingsresultaat voor zeehond tekenen">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92986" y="5172074"/>
            <a:ext cx="2743200" cy="168592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1289957" y="538843"/>
            <a:ext cx="9944100" cy="1323439"/>
          </a:xfrm>
          <a:prstGeom prst="rect">
            <a:avLst/>
          </a:prstGeom>
          <a:noFill/>
        </p:spPr>
        <p:txBody>
          <a:bodyPr wrap="square" rtlCol="0">
            <a:spAutoFit/>
          </a:bodyPr>
          <a:lstStyle/>
          <a:p>
            <a:r>
              <a:rPr lang="nl-BE" sz="4000" dirty="0"/>
              <a:t>De jongen van de grijze zeehond worden in de winter geboren. </a:t>
            </a:r>
          </a:p>
        </p:txBody>
      </p:sp>
    </p:spTree>
    <p:extLst>
      <p:ext uri="{BB962C8B-B14F-4D97-AF65-F5344CB8AC3E}">
        <p14:creationId xmlns:p14="http://schemas.microsoft.com/office/powerpoint/2010/main" val="2052450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fbeeldingsresultaat voor sad spongebo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1264" y="2121336"/>
            <a:ext cx="4649471" cy="26153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fbeeldingsresultaat voor zeehond tekenen">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92986" y="5172074"/>
            <a:ext cx="2743200"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483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26671" y="555171"/>
            <a:ext cx="10417629" cy="769441"/>
          </a:xfrm>
          <a:prstGeom prst="rect">
            <a:avLst/>
          </a:prstGeom>
          <a:noFill/>
        </p:spPr>
        <p:txBody>
          <a:bodyPr wrap="square" rtlCol="0">
            <a:spAutoFit/>
          </a:bodyPr>
          <a:lstStyle/>
          <a:p>
            <a:r>
              <a:rPr lang="nl-BE" sz="4400" dirty="0"/>
              <a:t>5. Hoe snel kan een zeehond zwemmen?</a:t>
            </a:r>
          </a:p>
        </p:txBody>
      </p:sp>
      <p:sp>
        <p:nvSpPr>
          <p:cNvPr id="3" name="Tekstvak 2"/>
          <p:cNvSpPr txBox="1"/>
          <p:nvPr/>
        </p:nvSpPr>
        <p:spPr>
          <a:xfrm>
            <a:off x="1126671" y="2118575"/>
            <a:ext cx="9617528" cy="707886"/>
          </a:xfrm>
          <a:prstGeom prst="rect">
            <a:avLst/>
          </a:prstGeom>
          <a:noFill/>
        </p:spPr>
        <p:txBody>
          <a:bodyPr wrap="square" rtlCol="0">
            <a:spAutoFit/>
          </a:bodyPr>
          <a:lstStyle/>
          <a:p>
            <a:r>
              <a:rPr lang="nl-BE" sz="4000" dirty="0">
                <a:hlinkClick r:id="rId2" action="ppaction://hlinksldjump"/>
              </a:rPr>
              <a:t>a. 55 tot 60 km per uur.</a:t>
            </a:r>
            <a:endParaRPr lang="nl-BE" sz="4000" dirty="0"/>
          </a:p>
        </p:txBody>
      </p:sp>
      <p:sp>
        <p:nvSpPr>
          <p:cNvPr id="4" name="Tekstvak 3"/>
          <p:cNvSpPr txBox="1"/>
          <p:nvPr/>
        </p:nvSpPr>
        <p:spPr>
          <a:xfrm>
            <a:off x="1126671" y="3448933"/>
            <a:ext cx="8752114" cy="707886"/>
          </a:xfrm>
          <a:prstGeom prst="rect">
            <a:avLst/>
          </a:prstGeom>
          <a:noFill/>
        </p:spPr>
        <p:txBody>
          <a:bodyPr wrap="square" rtlCol="0">
            <a:spAutoFit/>
          </a:bodyPr>
          <a:lstStyle/>
          <a:p>
            <a:r>
              <a:rPr lang="nl-BE" sz="4000" dirty="0">
                <a:hlinkClick r:id="rId3" action="ppaction://hlinksldjump"/>
              </a:rPr>
              <a:t>b. 35 tot 40 km per uur.</a:t>
            </a:r>
            <a:endParaRPr lang="nl-BE" sz="4000" dirty="0"/>
          </a:p>
        </p:txBody>
      </p:sp>
      <p:sp>
        <p:nvSpPr>
          <p:cNvPr id="5" name="Tekstvak 4"/>
          <p:cNvSpPr txBox="1"/>
          <p:nvPr/>
        </p:nvSpPr>
        <p:spPr>
          <a:xfrm>
            <a:off x="1126671" y="4779291"/>
            <a:ext cx="9225643" cy="707886"/>
          </a:xfrm>
          <a:prstGeom prst="rect">
            <a:avLst/>
          </a:prstGeom>
          <a:noFill/>
        </p:spPr>
        <p:txBody>
          <a:bodyPr wrap="square" rtlCol="0">
            <a:spAutoFit/>
          </a:bodyPr>
          <a:lstStyle/>
          <a:p>
            <a:r>
              <a:rPr lang="nl-BE" sz="4000" dirty="0">
                <a:hlinkClick r:id="rId4" action="ppaction://hlinksldjump"/>
              </a:rPr>
              <a:t>c. 5 tot 10 km per uur.</a:t>
            </a:r>
            <a:endParaRPr lang="nl-BE" sz="4000" dirty="0"/>
          </a:p>
        </p:txBody>
      </p:sp>
      <p:pic>
        <p:nvPicPr>
          <p:cNvPr id="3074" name="Picture 2" descr="Afbeeldingsresultaat voor zwemmende zeeho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4610" y="2412226"/>
            <a:ext cx="4905375"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118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92986" y="5172074"/>
            <a:ext cx="2743200" cy="168592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947057" y="685800"/>
            <a:ext cx="10319657" cy="1323439"/>
          </a:xfrm>
          <a:prstGeom prst="rect">
            <a:avLst/>
          </a:prstGeom>
          <a:noFill/>
        </p:spPr>
        <p:txBody>
          <a:bodyPr wrap="square" rtlCol="0">
            <a:spAutoFit/>
          </a:bodyPr>
          <a:lstStyle/>
          <a:p>
            <a:r>
              <a:rPr lang="nl-BE" sz="4000" dirty="0"/>
              <a:t>In het water kan hij die snelheid halen. Op het land is het maar ongeveer 2 km/u.</a:t>
            </a:r>
          </a:p>
        </p:txBody>
      </p:sp>
      <p:pic>
        <p:nvPicPr>
          <p:cNvPr id="5" name="Afbeelding 4">
            <a:extLst>
              <a:ext uri="{FF2B5EF4-FFF2-40B4-BE49-F238E27FC236}">
                <a16:creationId xmlns:a16="http://schemas.microsoft.com/office/drawing/2014/main" id="{6742259B-E801-4D86-9943-FD6B29F052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2909" y="2080647"/>
            <a:ext cx="3466182" cy="3632680"/>
          </a:xfrm>
          <a:prstGeom prst="rect">
            <a:avLst/>
          </a:prstGeom>
        </p:spPr>
      </p:pic>
    </p:spTree>
    <p:extLst>
      <p:ext uri="{BB962C8B-B14F-4D97-AF65-F5344CB8AC3E}">
        <p14:creationId xmlns:p14="http://schemas.microsoft.com/office/powerpoint/2010/main" val="18544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fbeeldingsresultaat voor grijze zeehond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88" y="1551213"/>
            <a:ext cx="6310540" cy="4744767"/>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1045028" y="342899"/>
            <a:ext cx="5600700" cy="1015663"/>
          </a:xfrm>
          <a:prstGeom prst="rect">
            <a:avLst/>
          </a:prstGeom>
          <a:noFill/>
        </p:spPr>
        <p:txBody>
          <a:bodyPr wrap="square" rtlCol="0">
            <a:spAutoFit/>
          </a:bodyPr>
          <a:lstStyle/>
          <a:p>
            <a:r>
              <a:rPr lang="nl-BE" sz="6000" dirty="0"/>
              <a:t>Grijze zeehond</a:t>
            </a:r>
          </a:p>
        </p:txBody>
      </p:sp>
      <p:sp>
        <p:nvSpPr>
          <p:cNvPr id="2" name="Tekstvak 1"/>
          <p:cNvSpPr txBox="1"/>
          <p:nvPr/>
        </p:nvSpPr>
        <p:spPr>
          <a:xfrm>
            <a:off x="6890657" y="0"/>
            <a:ext cx="5301343" cy="6863417"/>
          </a:xfrm>
          <a:prstGeom prst="rect">
            <a:avLst/>
          </a:prstGeom>
          <a:noFill/>
        </p:spPr>
        <p:txBody>
          <a:bodyPr wrap="square" rtlCol="0">
            <a:spAutoFit/>
          </a:bodyPr>
          <a:lstStyle/>
          <a:p>
            <a:r>
              <a:rPr lang="nl-BE" sz="2000" b="1" u="sng" dirty="0"/>
              <a:t>Afmetingen:</a:t>
            </a:r>
          </a:p>
          <a:p>
            <a:r>
              <a:rPr lang="nl-BE" sz="2000" dirty="0">
                <a:solidFill>
                  <a:srgbClr val="00B0F0"/>
                </a:solidFill>
              </a:rPr>
              <a:t>Mannetje:</a:t>
            </a:r>
            <a:r>
              <a:rPr lang="nl-BE" sz="2000" dirty="0"/>
              <a:t> maximaal 3 meter</a:t>
            </a:r>
          </a:p>
          <a:p>
            <a:r>
              <a:rPr lang="nl-BE" sz="2000" dirty="0">
                <a:solidFill>
                  <a:srgbClr val="FF0000"/>
                </a:solidFill>
              </a:rPr>
              <a:t>Vrouwtje:</a:t>
            </a:r>
            <a:r>
              <a:rPr lang="nl-BE" sz="2000" dirty="0"/>
              <a:t> maximaal 2 meter</a:t>
            </a:r>
          </a:p>
          <a:p>
            <a:r>
              <a:rPr lang="nl-BE" sz="2000" b="1" u="sng" dirty="0"/>
              <a:t>Gewicht:</a:t>
            </a:r>
          </a:p>
          <a:p>
            <a:r>
              <a:rPr lang="nl-BE" sz="2000" dirty="0">
                <a:solidFill>
                  <a:srgbClr val="00B0F0"/>
                </a:solidFill>
              </a:rPr>
              <a:t>Mannetje:</a:t>
            </a:r>
            <a:r>
              <a:rPr lang="nl-BE" sz="2000" dirty="0"/>
              <a:t> maximaal 350 kilogram</a:t>
            </a:r>
          </a:p>
          <a:p>
            <a:r>
              <a:rPr lang="nl-BE" sz="2000" dirty="0">
                <a:solidFill>
                  <a:srgbClr val="FF0000"/>
                </a:solidFill>
              </a:rPr>
              <a:t>Vrouwtje:</a:t>
            </a:r>
            <a:r>
              <a:rPr lang="nl-BE" sz="2000" dirty="0"/>
              <a:t> maximaal 200 kilogram</a:t>
            </a:r>
          </a:p>
          <a:p>
            <a:r>
              <a:rPr lang="nl-BE" sz="2000" b="1" u="sng" dirty="0"/>
              <a:t>Kleur:</a:t>
            </a:r>
          </a:p>
          <a:p>
            <a:r>
              <a:rPr lang="nl-BE" sz="2000" dirty="0"/>
              <a:t>Donkergrijs met zwarte vlekken. Vrouwtjes zijn lichter van kleur dan mannetjes</a:t>
            </a:r>
          </a:p>
          <a:p>
            <a:r>
              <a:rPr lang="nl-BE" sz="2000" b="1" u="sng" dirty="0"/>
              <a:t>Leeftijd: </a:t>
            </a:r>
            <a:r>
              <a:rPr lang="nl-BE" sz="2000" dirty="0"/>
              <a:t>Maximaal 50 jaar</a:t>
            </a:r>
          </a:p>
          <a:p>
            <a:r>
              <a:rPr lang="nl-BE" sz="2000" b="1" u="sng" dirty="0"/>
              <a:t>Voedsel:</a:t>
            </a:r>
          </a:p>
          <a:p>
            <a:r>
              <a:rPr lang="nl-BE" sz="2000" dirty="0"/>
              <a:t>Vooral vis, maar ook schaal- en schelpdieren of af en toe een vogel</a:t>
            </a:r>
          </a:p>
          <a:p>
            <a:r>
              <a:rPr lang="nl-BE" sz="2000" b="1" u="sng" dirty="0"/>
              <a:t>Voortbeweging:</a:t>
            </a:r>
          </a:p>
          <a:p>
            <a:r>
              <a:rPr lang="nl-BE" sz="2000" dirty="0"/>
              <a:t>Zwemmen en bobberen</a:t>
            </a:r>
          </a:p>
          <a:p>
            <a:r>
              <a:rPr lang="nl-BE" sz="2000" b="1" u="sng" dirty="0"/>
              <a:t>Vijanden:</a:t>
            </a:r>
          </a:p>
          <a:p>
            <a:r>
              <a:rPr lang="nl-BE" sz="2000" dirty="0"/>
              <a:t>Mens (verstoring, jacht en bijvangst in fuiken en visnetten)</a:t>
            </a:r>
          </a:p>
          <a:p>
            <a:r>
              <a:rPr lang="nl-BE" sz="2000" b="1" u="sng" dirty="0"/>
              <a:t>Voortplanting:</a:t>
            </a:r>
          </a:p>
          <a:p>
            <a:r>
              <a:rPr lang="nl-BE" sz="2000" dirty="0"/>
              <a:t>Geslachtsrijp: vanaf 3-8 jaar</a:t>
            </a:r>
          </a:p>
          <a:p>
            <a:r>
              <a:rPr lang="nl-BE" sz="2000" dirty="0"/>
              <a:t>Draagtijd: 11 maanden</a:t>
            </a:r>
          </a:p>
          <a:p>
            <a:r>
              <a:rPr lang="nl-BE" sz="2000" dirty="0"/>
              <a:t>Geboorteperiode: december/januari</a:t>
            </a:r>
          </a:p>
        </p:txBody>
      </p:sp>
    </p:spTree>
    <p:extLst>
      <p:ext uri="{BB962C8B-B14F-4D97-AF65-F5344CB8AC3E}">
        <p14:creationId xmlns:p14="http://schemas.microsoft.com/office/powerpoint/2010/main" val="162991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1387929" y="636814"/>
            <a:ext cx="10368642" cy="707886"/>
          </a:xfrm>
          <a:prstGeom prst="rect">
            <a:avLst/>
          </a:prstGeom>
          <a:noFill/>
        </p:spPr>
        <p:txBody>
          <a:bodyPr wrap="square" rtlCol="0">
            <a:spAutoFit/>
          </a:bodyPr>
          <a:lstStyle/>
          <a:p>
            <a:r>
              <a:rPr lang="nl-BE" sz="4000" dirty="0"/>
              <a:t>Zo snel is hij niet!</a:t>
            </a:r>
          </a:p>
        </p:txBody>
      </p:sp>
      <p:pic>
        <p:nvPicPr>
          <p:cNvPr id="5" name="Afbeelding 4" descr="Afbeelding met tekening, licht&#10;&#10;Automatisch gegenereerde beschrijving">
            <a:extLst>
              <a:ext uri="{FF2B5EF4-FFF2-40B4-BE49-F238E27FC236}">
                <a16:creationId xmlns:a16="http://schemas.microsoft.com/office/drawing/2014/main" id="{C902D709-FFBC-4B8B-BF7D-4EFF83C315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5449" y="1838449"/>
            <a:ext cx="3181102" cy="3181102"/>
          </a:xfrm>
          <a:prstGeom prst="rect">
            <a:avLst/>
          </a:prstGeom>
        </p:spPr>
      </p:pic>
    </p:spTree>
    <p:extLst>
      <p:ext uri="{BB962C8B-B14F-4D97-AF65-F5344CB8AC3E}">
        <p14:creationId xmlns:p14="http://schemas.microsoft.com/office/powerpoint/2010/main" val="2354896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1502229" y="636814"/>
            <a:ext cx="9421585" cy="707886"/>
          </a:xfrm>
          <a:prstGeom prst="rect">
            <a:avLst/>
          </a:prstGeom>
          <a:noFill/>
        </p:spPr>
        <p:txBody>
          <a:bodyPr wrap="square" rtlCol="0">
            <a:spAutoFit/>
          </a:bodyPr>
          <a:lstStyle/>
          <a:p>
            <a:r>
              <a:rPr lang="nl-BE" sz="4000" dirty="0"/>
              <a:t>Hij kan sneller zwemmen hoor!</a:t>
            </a:r>
          </a:p>
        </p:txBody>
      </p:sp>
      <p:pic>
        <p:nvPicPr>
          <p:cNvPr id="5" name="Afbeelding 4" descr="Afbeelding met tekening, licht&#10;&#10;Automatisch gegenereerde beschrijving">
            <a:extLst>
              <a:ext uri="{FF2B5EF4-FFF2-40B4-BE49-F238E27FC236}">
                <a16:creationId xmlns:a16="http://schemas.microsoft.com/office/drawing/2014/main" id="{FF719C2B-919C-481D-830C-B9B6427E50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3587" y="1592778"/>
            <a:ext cx="4064825" cy="4064825"/>
          </a:xfrm>
          <a:prstGeom prst="rect">
            <a:avLst/>
          </a:prstGeom>
        </p:spPr>
      </p:pic>
    </p:spTree>
    <p:extLst>
      <p:ext uri="{BB962C8B-B14F-4D97-AF65-F5344CB8AC3E}">
        <p14:creationId xmlns:p14="http://schemas.microsoft.com/office/powerpoint/2010/main" val="3456499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26671" y="555171"/>
            <a:ext cx="10417629" cy="769441"/>
          </a:xfrm>
          <a:prstGeom prst="rect">
            <a:avLst/>
          </a:prstGeom>
          <a:noFill/>
        </p:spPr>
        <p:txBody>
          <a:bodyPr wrap="square" rtlCol="0">
            <a:spAutoFit/>
          </a:bodyPr>
          <a:lstStyle/>
          <a:p>
            <a:r>
              <a:rPr lang="nl-BE" sz="4400" dirty="0"/>
              <a:t>6. Heeft een zeehond oren?</a:t>
            </a:r>
          </a:p>
        </p:txBody>
      </p:sp>
      <p:sp>
        <p:nvSpPr>
          <p:cNvPr id="3" name="Tekstvak 2"/>
          <p:cNvSpPr txBox="1"/>
          <p:nvPr/>
        </p:nvSpPr>
        <p:spPr>
          <a:xfrm>
            <a:off x="1126671" y="2139043"/>
            <a:ext cx="9862457" cy="707886"/>
          </a:xfrm>
          <a:prstGeom prst="rect">
            <a:avLst/>
          </a:prstGeom>
          <a:noFill/>
        </p:spPr>
        <p:txBody>
          <a:bodyPr wrap="square" rtlCol="0">
            <a:spAutoFit/>
          </a:bodyPr>
          <a:lstStyle/>
          <a:p>
            <a:r>
              <a:rPr lang="nl-BE" sz="4000" dirty="0">
                <a:hlinkClick r:id="rId2" action="ppaction://hlinksldjump"/>
              </a:rPr>
              <a:t>a. Ja het zijn gaatjes die open en dicht kunnen.</a:t>
            </a:r>
            <a:endParaRPr lang="nl-BE" sz="4000" dirty="0"/>
          </a:p>
        </p:txBody>
      </p:sp>
      <p:sp>
        <p:nvSpPr>
          <p:cNvPr id="4" name="Tekstvak 3"/>
          <p:cNvSpPr txBox="1"/>
          <p:nvPr/>
        </p:nvSpPr>
        <p:spPr>
          <a:xfrm>
            <a:off x="1057955" y="3472252"/>
            <a:ext cx="8752114" cy="707886"/>
          </a:xfrm>
          <a:prstGeom prst="rect">
            <a:avLst/>
          </a:prstGeom>
          <a:noFill/>
        </p:spPr>
        <p:txBody>
          <a:bodyPr wrap="square" rtlCol="0">
            <a:spAutoFit/>
          </a:bodyPr>
          <a:lstStyle/>
          <a:p>
            <a:r>
              <a:rPr lang="nl-BE" sz="4000" dirty="0">
                <a:hlinkClick r:id="rId3" action="ppaction://hlinksldjump"/>
              </a:rPr>
              <a:t>b. Nee hij heeft geen oren nodig.</a:t>
            </a:r>
            <a:endParaRPr lang="nl-BE" sz="4000" dirty="0"/>
          </a:p>
        </p:txBody>
      </p:sp>
      <p:sp>
        <p:nvSpPr>
          <p:cNvPr id="5" name="Tekstvak 4"/>
          <p:cNvSpPr txBox="1"/>
          <p:nvPr/>
        </p:nvSpPr>
        <p:spPr>
          <a:xfrm>
            <a:off x="1057955" y="4805461"/>
            <a:ext cx="9225643" cy="707886"/>
          </a:xfrm>
          <a:prstGeom prst="rect">
            <a:avLst/>
          </a:prstGeom>
          <a:noFill/>
        </p:spPr>
        <p:txBody>
          <a:bodyPr wrap="square" rtlCol="0">
            <a:spAutoFit/>
          </a:bodyPr>
          <a:lstStyle/>
          <a:p>
            <a:r>
              <a:rPr lang="nl-BE" sz="4000" dirty="0">
                <a:hlinkClick r:id="rId3" action="ppaction://hlinksldjump"/>
              </a:rPr>
              <a:t>c. Ja hij heeft oorschelpen.</a:t>
            </a:r>
            <a:endParaRPr lang="nl-BE" sz="4000" dirty="0"/>
          </a:p>
        </p:txBody>
      </p:sp>
      <p:pic>
        <p:nvPicPr>
          <p:cNvPr id="2050" name="Picture 2" descr="http://www.ecomare.nl/typo3temp/GB/cda362e29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0282" y="414302"/>
            <a:ext cx="4219575"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048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800098" y="669471"/>
            <a:ext cx="10580915" cy="1938992"/>
          </a:xfrm>
          <a:prstGeom prst="rect">
            <a:avLst/>
          </a:prstGeom>
          <a:noFill/>
        </p:spPr>
        <p:txBody>
          <a:bodyPr wrap="square" rtlCol="0">
            <a:spAutoFit/>
          </a:bodyPr>
          <a:lstStyle/>
          <a:p>
            <a:r>
              <a:rPr lang="nl-BE" sz="4000" dirty="0"/>
              <a:t>Dat is zo! De zeehond kan boven water horen met de gaatje in zijn kop. Om te zwemmen en duiken sluit hij ze af zodat er geen water in komt.</a:t>
            </a:r>
          </a:p>
        </p:txBody>
      </p:sp>
      <p:pic>
        <p:nvPicPr>
          <p:cNvPr id="5" name="Afbeelding 4" descr="Afbeelding met tekening&#10;&#10;Automatisch gegenereerde beschrijving">
            <a:extLst>
              <a:ext uri="{FF2B5EF4-FFF2-40B4-BE49-F238E27FC236}">
                <a16:creationId xmlns:a16="http://schemas.microsoft.com/office/drawing/2014/main" id="{DCACCB0D-1430-4D95-B272-3EDB9E2E89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4913" y="2738451"/>
            <a:ext cx="3022174" cy="3022174"/>
          </a:xfrm>
          <a:prstGeom prst="rect">
            <a:avLst/>
          </a:prstGeom>
        </p:spPr>
      </p:pic>
    </p:spTree>
    <p:extLst>
      <p:ext uri="{BB962C8B-B14F-4D97-AF65-F5344CB8AC3E}">
        <p14:creationId xmlns:p14="http://schemas.microsoft.com/office/powerpoint/2010/main" val="3290133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4049486" y="555172"/>
            <a:ext cx="9160328" cy="707886"/>
          </a:xfrm>
          <a:prstGeom prst="rect">
            <a:avLst/>
          </a:prstGeom>
          <a:noFill/>
        </p:spPr>
        <p:txBody>
          <a:bodyPr wrap="square" rtlCol="0">
            <a:spAutoFit/>
          </a:bodyPr>
          <a:lstStyle/>
          <a:p>
            <a:r>
              <a:rPr lang="nl-BE" sz="4000" dirty="0"/>
              <a:t>Oei dit klopt niet!</a:t>
            </a:r>
          </a:p>
        </p:txBody>
      </p:sp>
      <p:pic>
        <p:nvPicPr>
          <p:cNvPr id="5" name="Afbeelding 4" descr="Afbeelding met voedsel, tekening&#10;&#10;Automatisch gegenereerde beschrijving">
            <a:extLst>
              <a:ext uri="{FF2B5EF4-FFF2-40B4-BE49-F238E27FC236}">
                <a16:creationId xmlns:a16="http://schemas.microsoft.com/office/drawing/2014/main" id="{9B6C9E62-8910-44AA-9450-57885319BC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2463" y="1607950"/>
            <a:ext cx="3867073" cy="3867073"/>
          </a:xfrm>
          <a:prstGeom prst="rect">
            <a:avLst/>
          </a:prstGeom>
        </p:spPr>
      </p:pic>
    </p:spTree>
    <p:extLst>
      <p:ext uri="{BB962C8B-B14F-4D97-AF65-F5344CB8AC3E}">
        <p14:creationId xmlns:p14="http://schemas.microsoft.com/office/powerpoint/2010/main" val="1106524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26671" y="555171"/>
            <a:ext cx="10417629" cy="769441"/>
          </a:xfrm>
          <a:prstGeom prst="rect">
            <a:avLst/>
          </a:prstGeom>
          <a:noFill/>
        </p:spPr>
        <p:txBody>
          <a:bodyPr wrap="square" rtlCol="0">
            <a:spAutoFit/>
          </a:bodyPr>
          <a:lstStyle/>
          <a:p>
            <a:r>
              <a:rPr lang="nl-BE" sz="4400" dirty="0"/>
              <a:t>7. Waarom is een zeehond gestroomlijnd?</a:t>
            </a:r>
          </a:p>
        </p:txBody>
      </p:sp>
      <p:sp>
        <p:nvSpPr>
          <p:cNvPr id="3" name="Tekstvak 2"/>
          <p:cNvSpPr txBox="1"/>
          <p:nvPr/>
        </p:nvSpPr>
        <p:spPr>
          <a:xfrm>
            <a:off x="1143000" y="1488828"/>
            <a:ext cx="9617528" cy="1323439"/>
          </a:xfrm>
          <a:prstGeom prst="rect">
            <a:avLst/>
          </a:prstGeom>
          <a:noFill/>
        </p:spPr>
        <p:txBody>
          <a:bodyPr wrap="square" rtlCol="0">
            <a:spAutoFit/>
          </a:bodyPr>
          <a:lstStyle/>
          <a:p>
            <a:r>
              <a:rPr lang="nl-BE" sz="4000" dirty="0">
                <a:solidFill>
                  <a:schemeClr val="bg1"/>
                </a:solidFill>
                <a:hlinkClick r:id="rId2" action="ppaction://hlinksldjump"/>
              </a:rPr>
              <a:t>a. Door zijn stroomlijn is de zeehond minder </a:t>
            </a:r>
            <a:br>
              <a:rPr lang="nl-BE" sz="4000" dirty="0">
                <a:solidFill>
                  <a:schemeClr val="bg1"/>
                </a:solidFill>
                <a:hlinkClick r:id="rId2" action="ppaction://hlinksldjump"/>
              </a:rPr>
            </a:br>
            <a:r>
              <a:rPr lang="nl-BE" sz="4000" dirty="0">
                <a:solidFill>
                  <a:schemeClr val="bg1"/>
                </a:solidFill>
                <a:hlinkClick r:id="rId2" action="ppaction://hlinksldjump"/>
              </a:rPr>
              <a:t>goed te zien onder water. </a:t>
            </a:r>
            <a:endParaRPr lang="nl-BE" sz="4000" dirty="0">
              <a:solidFill>
                <a:schemeClr val="bg1"/>
              </a:solidFill>
            </a:endParaRPr>
          </a:p>
        </p:txBody>
      </p:sp>
      <p:sp>
        <p:nvSpPr>
          <p:cNvPr id="4" name="Tekstvak 3"/>
          <p:cNvSpPr txBox="1"/>
          <p:nvPr/>
        </p:nvSpPr>
        <p:spPr>
          <a:xfrm>
            <a:off x="1126671" y="2976483"/>
            <a:ext cx="10238014" cy="707886"/>
          </a:xfrm>
          <a:prstGeom prst="rect">
            <a:avLst/>
          </a:prstGeom>
          <a:noFill/>
        </p:spPr>
        <p:txBody>
          <a:bodyPr wrap="square" rtlCol="0">
            <a:spAutoFit/>
          </a:bodyPr>
          <a:lstStyle/>
          <a:p>
            <a:r>
              <a:rPr lang="nl-BE" sz="4000" dirty="0">
                <a:solidFill>
                  <a:schemeClr val="bg1"/>
                </a:solidFill>
                <a:hlinkClick r:id="rId3" action="ppaction://hlinksldjump"/>
              </a:rPr>
              <a:t>b. Door zijn stroomlijn kan hij harder zwemmen.</a:t>
            </a:r>
            <a:endParaRPr lang="nl-BE" sz="4000" dirty="0">
              <a:solidFill>
                <a:schemeClr val="bg1"/>
              </a:solidFill>
            </a:endParaRPr>
          </a:p>
        </p:txBody>
      </p:sp>
      <p:sp>
        <p:nvSpPr>
          <p:cNvPr id="5" name="Tekstvak 4"/>
          <p:cNvSpPr txBox="1"/>
          <p:nvPr/>
        </p:nvSpPr>
        <p:spPr>
          <a:xfrm>
            <a:off x="1143000" y="4137971"/>
            <a:ext cx="9225643" cy="1323439"/>
          </a:xfrm>
          <a:prstGeom prst="rect">
            <a:avLst/>
          </a:prstGeom>
          <a:noFill/>
        </p:spPr>
        <p:txBody>
          <a:bodyPr wrap="square" rtlCol="0">
            <a:spAutoFit/>
          </a:bodyPr>
          <a:lstStyle/>
          <a:p>
            <a:r>
              <a:rPr lang="nl-BE" sz="4000" dirty="0">
                <a:solidFill>
                  <a:schemeClr val="bg1"/>
                </a:solidFill>
                <a:hlinkClick r:id="rId2" action="ppaction://hlinksldjump"/>
              </a:rPr>
              <a:t>c. Door zijn stroomlijn kan hij heel snel </a:t>
            </a:r>
            <a:br>
              <a:rPr lang="nl-BE" sz="4000" dirty="0">
                <a:solidFill>
                  <a:schemeClr val="bg1"/>
                </a:solidFill>
                <a:hlinkClick r:id="rId2" action="ppaction://hlinksldjump"/>
              </a:rPr>
            </a:br>
            <a:r>
              <a:rPr lang="nl-BE" sz="4000" dirty="0">
                <a:solidFill>
                  <a:schemeClr val="bg1"/>
                </a:solidFill>
                <a:hlinkClick r:id="rId2" action="ppaction://hlinksldjump"/>
              </a:rPr>
              <a:t>stappen op het strand.</a:t>
            </a:r>
            <a:endParaRPr lang="nl-BE" sz="4000" dirty="0">
              <a:solidFill>
                <a:schemeClr val="bg1"/>
              </a:solidFill>
            </a:endParaRPr>
          </a:p>
        </p:txBody>
      </p:sp>
    </p:spTree>
    <p:extLst>
      <p:ext uri="{BB962C8B-B14F-4D97-AF65-F5344CB8AC3E}">
        <p14:creationId xmlns:p14="http://schemas.microsoft.com/office/powerpoint/2010/main" val="131668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F4815011-C866-4319-84FA-3D4B6854E1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4210" y="1507210"/>
            <a:ext cx="3843580" cy="3843580"/>
          </a:xfrm>
          <a:prstGeom prst="rect">
            <a:avLst/>
          </a:prstGeom>
        </p:spPr>
      </p:pic>
    </p:spTree>
    <p:extLst>
      <p:ext uri="{BB962C8B-B14F-4D97-AF65-F5344CB8AC3E}">
        <p14:creationId xmlns:p14="http://schemas.microsoft.com/office/powerpoint/2010/main" val="236408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Afbeeldingsresultaat voor bewegende verdrietige smile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25545" y="2321605"/>
            <a:ext cx="2408011" cy="24080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fbeeldingsresultaat voor zeehond tekenen">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940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26671" y="555171"/>
            <a:ext cx="10417629" cy="1446550"/>
          </a:xfrm>
          <a:prstGeom prst="rect">
            <a:avLst/>
          </a:prstGeom>
          <a:noFill/>
        </p:spPr>
        <p:txBody>
          <a:bodyPr wrap="square" rtlCol="0">
            <a:spAutoFit/>
          </a:bodyPr>
          <a:lstStyle/>
          <a:p>
            <a:r>
              <a:rPr lang="nl-BE" sz="4400" dirty="0"/>
              <a:t>8. Welk van deze dieren is familie van de </a:t>
            </a:r>
            <a:br>
              <a:rPr lang="nl-BE" sz="4400" dirty="0"/>
            </a:br>
            <a:r>
              <a:rPr lang="nl-BE" sz="4400" dirty="0"/>
              <a:t>     zeehond?</a:t>
            </a:r>
          </a:p>
        </p:txBody>
      </p:sp>
      <p:sp>
        <p:nvSpPr>
          <p:cNvPr id="3" name="Tekstvak 2"/>
          <p:cNvSpPr txBox="1"/>
          <p:nvPr/>
        </p:nvSpPr>
        <p:spPr>
          <a:xfrm>
            <a:off x="1126671" y="2067022"/>
            <a:ext cx="4065815" cy="707886"/>
          </a:xfrm>
          <a:prstGeom prst="rect">
            <a:avLst/>
          </a:prstGeom>
          <a:noFill/>
        </p:spPr>
        <p:txBody>
          <a:bodyPr wrap="square" rtlCol="0">
            <a:spAutoFit/>
          </a:bodyPr>
          <a:lstStyle/>
          <a:p>
            <a:r>
              <a:rPr lang="nl-BE" sz="4000" dirty="0">
                <a:hlinkClick r:id="rId2" action="ppaction://hlinksldjump"/>
              </a:rPr>
              <a:t>a</a:t>
            </a:r>
            <a:r>
              <a:rPr lang="nl-BE" sz="4000" dirty="0">
                <a:hlinkClick r:id="rId3" action="ppaction://hlinksldjump"/>
              </a:rPr>
              <a:t>. Het zeeluipaard</a:t>
            </a:r>
            <a:r>
              <a:rPr lang="nl-BE" sz="4000" dirty="0">
                <a:hlinkClick r:id="rId2" action="ppaction://hlinksldjump"/>
              </a:rPr>
              <a:t>.</a:t>
            </a:r>
            <a:endParaRPr lang="nl-BE" sz="4000" dirty="0"/>
          </a:p>
        </p:txBody>
      </p:sp>
      <p:sp>
        <p:nvSpPr>
          <p:cNvPr id="4" name="Tekstvak 3"/>
          <p:cNvSpPr txBox="1"/>
          <p:nvPr/>
        </p:nvSpPr>
        <p:spPr>
          <a:xfrm>
            <a:off x="1126671" y="3172284"/>
            <a:ext cx="3690258" cy="707886"/>
          </a:xfrm>
          <a:prstGeom prst="rect">
            <a:avLst/>
          </a:prstGeom>
          <a:noFill/>
        </p:spPr>
        <p:txBody>
          <a:bodyPr wrap="square" rtlCol="0">
            <a:spAutoFit/>
          </a:bodyPr>
          <a:lstStyle/>
          <a:p>
            <a:r>
              <a:rPr lang="nl-BE" sz="4000" dirty="0">
                <a:hlinkClick r:id="rId4" action="ppaction://hlinksldjump"/>
              </a:rPr>
              <a:t>b. Het zeepaard.</a:t>
            </a:r>
            <a:endParaRPr lang="nl-BE" sz="4000" dirty="0"/>
          </a:p>
        </p:txBody>
      </p:sp>
      <p:sp>
        <p:nvSpPr>
          <p:cNvPr id="5" name="Tekstvak 4"/>
          <p:cNvSpPr txBox="1"/>
          <p:nvPr/>
        </p:nvSpPr>
        <p:spPr>
          <a:xfrm>
            <a:off x="1126672" y="4667173"/>
            <a:ext cx="2955472" cy="707886"/>
          </a:xfrm>
          <a:prstGeom prst="rect">
            <a:avLst/>
          </a:prstGeom>
          <a:noFill/>
        </p:spPr>
        <p:txBody>
          <a:bodyPr wrap="square" rtlCol="0">
            <a:spAutoFit/>
          </a:bodyPr>
          <a:lstStyle/>
          <a:p>
            <a:r>
              <a:rPr lang="nl-BE" sz="4000" dirty="0">
                <a:hlinkClick r:id="rId5" action="ppaction://hlinksldjump"/>
              </a:rPr>
              <a:t>c. De zeekoe</a:t>
            </a:r>
            <a:r>
              <a:rPr lang="nl-BE" sz="4000" dirty="0"/>
              <a:t>.</a:t>
            </a:r>
          </a:p>
        </p:txBody>
      </p:sp>
      <p:pic>
        <p:nvPicPr>
          <p:cNvPr id="1026" name="Picture 2" descr="Afbeeldingsresultaa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9809" y="1193482"/>
            <a:ext cx="2710696" cy="20357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zeepaar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5282" y="2451336"/>
            <a:ext cx="1959123" cy="28576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azende doejong (Dugong dugon) in de wateren bij Marsa Ala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10108" y="4704738"/>
            <a:ext cx="2655015" cy="1991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720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818922" y="555171"/>
            <a:ext cx="10482943" cy="2554545"/>
          </a:xfrm>
          <a:prstGeom prst="rect">
            <a:avLst/>
          </a:prstGeom>
          <a:noFill/>
        </p:spPr>
        <p:txBody>
          <a:bodyPr wrap="square" rtlCol="0">
            <a:spAutoFit/>
          </a:bodyPr>
          <a:lstStyle/>
          <a:p>
            <a:r>
              <a:rPr lang="nl-BE" sz="4000" dirty="0"/>
              <a:t>Het zeeluipaard is inderdaad een soort zeehond.</a:t>
            </a:r>
          </a:p>
          <a:p>
            <a:r>
              <a:rPr lang="nl-BE" sz="4000" dirty="0"/>
              <a:t>Het verschil is dat het zeeluipaard warmbloedige dieren zoals een pinguïn eet en ook soms jonge zeehonden.</a:t>
            </a:r>
          </a:p>
        </p:txBody>
      </p:sp>
      <p:pic>
        <p:nvPicPr>
          <p:cNvPr id="5" name="Afbeelding 4" descr="Afbeelding met kamer&#10;&#10;Automatisch gegenereerde beschrijving">
            <a:extLst>
              <a:ext uri="{FF2B5EF4-FFF2-40B4-BE49-F238E27FC236}">
                <a16:creationId xmlns:a16="http://schemas.microsoft.com/office/drawing/2014/main" id="{479564AA-8F10-4606-9336-72E9D02578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8287" y="3109716"/>
            <a:ext cx="3904212" cy="2976125"/>
          </a:xfrm>
          <a:prstGeom prst="rect">
            <a:avLst/>
          </a:prstGeom>
        </p:spPr>
      </p:pic>
    </p:spTree>
    <p:extLst>
      <p:ext uri="{BB962C8B-B14F-4D97-AF65-F5344CB8AC3E}">
        <p14:creationId xmlns:p14="http://schemas.microsoft.com/office/powerpoint/2010/main" val="2182576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Gewone zeeh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692" y="254467"/>
            <a:ext cx="4762500" cy="317182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Grijze zeeho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1932" y="248685"/>
            <a:ext cx="4236811" cy="3177608"/>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741816" y="3639773"/>
            <a:ext cx="4628696" cy="584775"/>
          </a:xfrm>
          <a:prstGeom prst="rect">
            <a:avLst/>
          </a:prstGeom>
          <a:noFill/>
        </p:spPr>
        <p:txBody>
          <a:bodyPr wrap="square" rtlCol="0">
            <a:spAutoFit/>
          </a:bodyPr>
          <a:lstStyle/>
          <a:p>
            <a:r>
              <a:rPr lang="nl-BE" sz="3200" dirty="0">
                <a:solidFill>
                  <a:srgbClr val="FF0000"/>
                </a:solidFill>
              </a:rPr>
              <a:t>Gewone zeehond</a:t>
            </a:r>
          </a:p>
        </p:txBody>
      </p:sp>
      <p:sp>
        <p:nvSpPr>
          <p:cNvPr id="3" name="Tekstvak 2"/>
          <p:cNvSpPr txBox="1"/>
          <p:nvPr/>
        </p:nvSpPr>
        <p:spPr>
          <a:xfrm>
            <a:off x="6817632" y="3639773"/>
            <a:ext cx="4694011" cy="584775"/>
          </a:xfrm>
          <a:prstGeom prst="rect">
            <a:avLst/>
          </a:prstGeom>
          <a:noFill/>
        </p:spPr>
        <p:txBody>
          <a:bodyPr wrap="square" rtlCol="0">
            <a:spAutoFit/>
          </a:bodyPr>
          <a:lstStyle/>
          <a:p>
            <a:r>
              <a:rPr lang="nl-BE" sz="3200" dirty="0">
                <a:solidFill>
                  <a:srgbClr val="FF0000"/>
                </a:solidFill>
              </a:rPr>
              <a:t>Grijze zeehond</a:t>
            </a:r>
          </a:p>
        </p:txBody>
      </p:sp>
      <p:sp>
        <p:nvSpPr>
          <p:cNvPr id="4" name="Tekstvak 3"/>
          <p:cNvSpPr txBox="1"/>
          <p:nvPr/>
        </p:nvSpPr>
        <p:spPr>
          <a:xfrm>
            <a:off x="741816" y="4301489"/>
            <a:ext cx="6190116" cy="2062103"/>
          </a:xfrm>
          <a:prstGeom prst="rect">
            <a:avLst/>
          </a:prstGeom>
          <a:noFill/>
        </p:spPr>
        <p:txBody>
          <a:bodyPr wrap="square" rtlCol="0">
            <a:spAutoFit/>
          </a:bodyPr>
          <a:lstStyle/>
          <a:p>
            <a:pPr marL="457200" indent="-457200">
              <a:buFontTx/>
              <a:buChar char="-"/>
            </a:pPr>
            <a:r>
              <a:rPr lang="nl-BE" sz="3200" dirty="0"/>
              <a:t>Afgeronde, korte kop/snuit</a:t>
            </a:r>
          </a:p>
          <a:p>
            <a:r>
              <a:rPr lang="nl-BE" sz="3200" dirty="0"/>
              <a:t>     (kattenkop)</a:t>
            </a:r>
          </a:p>
          <a:p>
            <a:pPr marL="457200" indent="-457200">
              <a:buFontTx/>
              <a:buChar char="-"/>
            </a:pPr>
            <a:r>
              <a:rPr lang="nl-BE" sz="3200" dirty="0"/>
              <a:t>Ogen meer naar voor</a:t>
            </a:r>
          </a:p>
          <a:p>
            <a:pPr marL="457200" indent="-457200">
              <a:buFontTx/>
              <a:buChar char="-"/>
            </a:pPr>
            <a:r>
              <a:rPr lang="nl-BE" sz="3200" dirty="0"/>
              <a:t>Neusgaten lopen in </a:t>
            </a:r>
            <a:r>
              <a:rPr lang="nl-BE" sz="3200" dirty="0" err="1"/>
              <a:t>v-vorm</a:t>
            </a:r>
            <a:endParaRPr lang="nl-BE" sz="3200" dirty="0"/>
          </a:p>
        </p:txBody>
      </p:sp>
      <p:sp>
        <p:nvSpPr>
          <p:cNvPr id="5" name="Tekstvak 4"/>
          <p:cNvSpPr txBox="1"/>
          <p:nvPr/>
        </p:nvSpPr>
        <p:spPr>
          <a:xfrm>
            <a:off x="6817632" y="4303455"/>
            <a:ext cx="5085897" cy="2554545"/>
          </a:xfrm>
          <a:prstGeom prst="rect">
            <a:avLst/>
          </a:prstGeom>
          <a:noFill/>
        </p:spPr>
        <p:txBody>
          <a:bodyPr wrap="square" rtlCol="0">
            <a:spAutoFit/>
          </a:bodyPr>
          <a:lstStyle/>
          <a:p>
            <a:pPr marL="457200" indent="-457200">
              <a:buFontTx/>
              <a:buChar char="-"/>
            </a:pPr>
            <a:r>
              <a:rPr lang="nl-BE" sz="3200" dirty="0"/>
              <a:t>Spitsere, langere kop/snuit (hondenkop)</a:t>
            </a:r>
          </a:p>
          <a:p>
            <a:pPr marL="457200" indent="-457200">
              <a:buFontTx/>
              <a:buChar char="-"/>
            </a:pPr>
            <a:r>
              <a:rPr lang="nl-BE" sz="3200" dirty="0"/>
              <a:t>Ogen meer naar zijkant</a:t>
            </a:r>
          </a:p>
          <a:p>
            <a:pPr marL="457200" indent="-457200">
              <a:buFontTx/>
              <a:buChar char="-"/>
            </a:pPr>
            <a:r>
              <a:rPr lang="nl-BE" sz="3200" dirty="0"/>
              <a:t>Neusgaten zijn twee evenwijdige neusspleten</a:t>
            </a:r>
          </a:p>
        </p:txBody>
      </p:sp>
    </p:spTree>
    <p:extLst>
      <p:ext uri="{BB962C8B-B14F-4D97-AF65-F5344CB8AC3E}">
        <p14:creationId xmlns:p14="http://schemas.microsoft.com/office/powerpoint/2010/main" val="49768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circle(in)">
                                      <p:cBhvr>
                                        <p:cTn id="7" dur="20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5364"/>
                                        </p:tgtEl>
                                        <p:attrNameLst>
                                          <p:attrName>style.visibility</p:attrName>
                                        </p:attrNameLst>
                                      </p:cBhvr>
                                      <p:to>
                                        <p:strVal val="visible"/>
                                      </p:to>
                                    </p:set>
                                    <p:animEffect transition="in" filter="circle(in)">
                                      <p:cBhvr>
                                        <p:cTn id="24" dur="2000"/>
                                        <p:tgtEl>
                                          <p:spTgt spid="1536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76657" y="4917620"/>
            <a:ext cx="2743200" cy="168592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1469571" y="587828"/>
            <a:ext cx="9192986" cy="1323439"/>
          </a:xfrm>
          <a:prstGeom prst="rect">
            <a:avLst/>
          </a:prstGeom>
          <a:noFill/>
        </p:spPr>
        <p:txBody>
          <a:bodyPr wrap="square" rtlCol="0">
            <a:spAutoFit/>
          </a:bodyPr>
          <a:lstStyle/>
          <a:p>
            <a:r>
              <a:rPr lang="nl-BE" sz="4000" dirty="0"/>
              <a:t>Het zeepaardje behoort tot de vissen en is dus geen zoogdier zoals de zeehond.</a:t>
            </a:r>
          </a:p>
        </p:txBody>
      </p:sp>
      <p:pic>
        <p:nvPicPr>
          <p:cNvPr id="5" name="Afbeelding 4" descr="Afbeelding met licht, tekening&#10;&#10;Automatisch gegenereerde beschrijving">
            <a:extLst>
              <a:ext uri="{FF2B5EF4-FFF2-40B4-BE49-F238E27FC236}">
                <a16:creationId xmlns:a16="http://schemas.microsoft.com/office/drawing/2014/main" id="{DDB4B105-B635-4FD1-83A8-4CB5E44919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5141" y="1911267"/>
            <a:ext cx="3921717" cy="3921717"/>
          </a:xfrm>
          <a:prstGeom prst="rect">
            <a:avLst/>
          </a:prstGeom>
        </p:spPr>
      </p:pic>
    </p:spTree>
    <p:extLst>
      <p:ext uri="{BB962C8B-B14F-4D97-AF65-F5344CB8AC3E}">
        <p14:creationId xmlns:p14="http://schemas.microsoft.com/office/powerpoint/2010/main" val="204473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76657" y="4917620"/>
            <a:ext cx="2743200" cy="168592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408214" y="179614"/>
            <a:ext cx="11658600" cy="2554545"/>
          </a:xfrm>
          <a:prstGeom prst="rect">
            <a:avLst/>
          </a:prstGeom>
          <a:noFill/>
        </p:spPr>
        <p:txBody>
          <a:bodyPr wrap="square" rtlCol="0">
            <a:spAutoFit/>
          </a:bodyPr>
          <a:lstStyle/>
          <a:p>
            <a:r>
              <a:rPr lang="nl-BE" sz="4000" dirty="0"/>
              <a:t>De zeekoe is ook een zoogdier. Anders dan zeeroofdieren hebben ze geen geschikte ledematen om zich op het land voort te bewegen en dus geen familie van de zeehond.</a:t>
            </a:r>
          </a:p>
        </p:txBody>
      </p:sp>
      <p:pic>
        <p:nvPicPr>
          <p:cNvPr id="5" name="Afbeelding 4" descr="Afbeelding met licht, tekening&#10;&#10;Automatisch gegenereerde beschrijving">
            <a:extLst>
              <a:ext uri="{FF2B5EF4-FFF2-40B4-BE49-F238E27FC236}">
                <a16:creationId xmlns:a16="http://schemas.microsoft.com/office/drawing/2014/main" id="{369E05C7-A0C8-47C8-AC54-A0862B7A14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0733" y="2542804"/>
            <a:ext cx="3613562" cy="3613562"/>
          </a:xfrm>
          <a:prstGeom prst="rect">
            <a:avLst/>
          </a:prstGeom>
        </p:spPr>
      </p:pic>
    </p:spTree>
    <p:extLst>
      <p:ext uri="{BB962C8B-B14F-4D97-AF65-F5344CB8AC3E}">
        <p14:creationId xmlns:p14="http://schemas.microsoft.com/office/powerpoint/2010/main" val="3214118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26671" y="555171"/>
            <a:ext cx="10417629" cy="769441"/>
          </a:xfrm>
          <a:prstGeom prst="rect">
            <a:avLst/>
          </a:prstGeom>
          <a:noFill/>
        </p:spPr>
        <p:txBody>
          <a:bodyPr wrap="square" rtlCol="0">
            <a:spAutoFit/>
          </a:bodyPr>
          <a:lstStyle/>
          <a:p>
            <a:r>
              <a:rPr lang="nl-BE" sz="4400" dirty="0"/>
              <a:t>9. Kauwt een zeehond op zijn eten?</a:t>
            </a:r>
          </a:p>
        </p:txBody>
      </p:sp>
      <p:sp>
        <p:nvSpPr>
          <p:cNvPr id="3" name="Tekstvak 2"/>
          <p:cNvSpPr txBox="1"/>
          <p:nvPr/>
        </p:nvSpPr>
        <p:spPr>
          <a:xfrm>
            <a:off x="1126671" y="1929641"/>
            <a:ext cx="9617528" cy="707886"/>
          </a:xfrm>
          <a:prstGeom prst="rect">
            <a:avLst/>
          </a:prstGeom>
          <a:noFill/>
        </p:spPr>
        <p:txBody>
          <a:bodyPr wrap="square" rtlCol="0">
            <a:spAutoFit/>
          </a:bodyPr>
          <a:lstStyle/>
          <a:p>
            <a:r>
              <a:rPr lang="nl-BE" sz="4000" dirty="0">
                <a:hlinkClick r:id="rId2" action="ppaction://hlinksldjump"/>
              </a:rPr>
              <a:t>a. Nee want hij heeft geen tanden.</a:t>
            </a:r>
            <a:endParaRPr lang="nl-BE" sz="4000" dirty="0"/>
          </a:p>
        </p:txBody>
      </p:sp>
      <p:sp>
        <p:nvSpPr>
          <p:cNvPr id="4" name="Tekstvak 3"/>
          <p:cNvSpPr txBox="1"/>
          <p:nvPr/>
        </p:nvSpPr>
        <p:spPr>
          <a:xfrm>
            <a:off x="1126671" y="3124884"/>
            <a:ext cx="8752114" cy="1323439"/>
          </a:xfrm>
          <a:prstGeom prst="rect">
            <a:avLst/>
          </a:prstGeom>
          <a:noFill/>
        </p:spPr>
        <p:txBody>
          <a:bodyPr wrap="square" rtlCol="0">
            <a:spAutoFit/>
          </a:bodyPr>
          <a:lstStyle/>
          <a:p>
            <a:r>
              <a:rPr lang="nl-BE" sz="4000" dirty="0">
                <a:hlinkClick r:id="rId3" action="ppaction://hlinksldjump"/>
              </a:rPr>
              <a:t>b. Ja een zeehond kauwt zijn eten goed </a:t>
            </a:r>
            <a:br>
              <a:rPr lang="nl-BE" sz="4000" dirty="0">
                <a:hlinkClick r:id="rId3" action="ppaction://hlinksldjump"/>
              </a:rPr>
            </a:br>
            <a:r>
              <a:rPr lang="nl-BE" sz="4000" dirty="0">
                <a:hlinkClick r:id="rId3" action="ppaction://hlinksldjump"/>
              </a:rPr>
              <a:t>voor hij het binnen slikt.</a:t>
            </a:r>
            <a:endParaRPr lang="nl-BE" sz="4000" dirty="0"/>
          </a:p>
        </p:txBody>
      </p:sp>
      <p:sp>
        <p:nvSpPr>
          <p:cNvPr id="5" name="Tekstvak 4"/>
          <p:cNvSpPr txBox="1"/>
          <p:nvPr/>
        </p:nvSpPr>
        <p:spPr>
          <a:xfrm>
            <a:off x="1126671" y="4529597"/>
            <a:ext cx="9225643" cy="1323439"/>
          </a:xfrm>
          <a:prstGeom prst="rect">
            <a:avLst/>
          </a:prstGeom>
          <a:noFill/>
        </p:spPr>
        <p:txBody>
          <a:bodyPr wrap="square" rtlCol="0">
            <a:spAutoFit/>
          </a:bodyPr>
          <a:lstStyle/>
          <a:p>
            <a:r>
              <a:rPr lang="nl-BE" sz="4000" dirty="0">
                <a:hlinkClick r:id="rId4" action="ppaction://hlinksldjump"/>
              </a:rPr>
              <a:t>c. Nee want dan krijgt hij zout water binnen    </a:t>
            </a:r>
          </a:p>
          <a:p>
            <a:r>
              <a:rPr lang="nl-BE" sz="4000" dirty="0">
                <a:hlinkClick r:id="rId4" action="ppaction://hlinksldjump"/>
              </a:rPr>
              <a:t>en dat is niet goed voor hem.</a:t>
            </a:r>
            <a:endParaRPr lang="nl-BE" sz="4000" dirty="0"/>
          </a:p>
        </p:txBody>
      </p:sp>
      <p:pic>
        <p:nvPicPr>
          <p:cNvPr id="9218" name="Picture 2" descr="Afbeeldingsresultaat voor zeehond die e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1999" y="1263587"/>
            <a:ext cx="3586843" cy="203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0245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4433662" y="865415"/>
            <a:ext cx="9808029" cy="707886"/>
          </a:xfrm>
          <a:prstGeom prst="rect">
            <a:avLst/>
          </a:prstGeom>
          <a:noFill/>
        </p:spPr>
        <p:txBody>
          <a:bodyPr wrap="square" rtlCol="0">
            <a:spAutoFit/>
          </a:bodyPr>
          <a:lstStyle/>
          <a:p>
            <a:r>
              <a:rPr lang="nl-BE" sz="4000" dirty="0"/>
              <a:t>Dat is correct!</a:t>
            </a:r>
          </a:p>
        </p:txBody>
      </p:sp>
      <p:pic>
        <p:nvPicPr>
          <p:cNvPr id="5" name="Afbeelding 4" descr="Afbeelding met geel, klein, tafel, zitten&#10;&#10;Automatisch gegenereerde beschrijving">
            <a:extLst>
              <a:ext uri="{FF2B5EF4-FFF2-40B4-BE49-F238E27FC236}">
                <a16:creationId xmlns:a16="http://schemas.microsoft.com/office/drawing/2014/main" id="{4FC3DFC8-1949-4304-8537-1B216F4D2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7191" y="2208255"/>
            <a:ext cx="4937617" cy="3348670"/>
          </a:xfrm>
          <a:prstGeom prst="rect">
            <a:avLst/>
          </a:prstGeom>
        </p:spPr>
      </p:pic>
    </p:spTree>
    <p:extLst>
      <p:ext uri="{BB962C8B-B14F-4D97-AF65-F5344CB8AC3E}">
        <p14:creationId xmlns:p14="http://schemas.microsoft.com/office/powerpoint/2010/main" val="152918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1240971" y="408214"/>
            <a:ext cx="10025743" cy="1323439"/>
          </a:xfrm>
          <a:prstGeom prst="rect">
            <a:avLst/>
          </a:prstGeom>
          <a:noFill/>
        </p:spPr>
        <p:txBody>
          <a:bodyPr wrap="square" rtlCol="0">
            <a:spAutoFit/>
          </a:bodyPr>
          <a:lstStyle/>
          <a:p>
            <a:r>
              <a:rPr lang="nl-BE" sz="4000" dirty="0"/>
              <a:t>Een zeehond heeft scherpe tanden waarmee hij zijn prooien in stukken kan scheuren.</a:t>
            </a:r>
          </a:p>
        </p:txBody>
      </p:sp>
      <p:pic>
        <p:nvPicPr>
          <p:cNvPr id="5" name="Afbeelding 4" descr="Afbeelding met tekening&#10;&#10;Automatisch gegenereerde beschrijving">
            <a:extLst>
              <a:ext uri="{FF2B5EF4-FFF2-40B4-BE49-F238E27FC236}">
                <a16:creationId xmlns:a16="http://schemas.microsoft.com/office/drawing/2014/main" id="{A4468C5E-A5FB-4962-9FBD-38D08192E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5442" y="1731653"/>
            <a:ext cx="4876800" cy="4876800"/>
          </a:xfrm>
          <a:prstGeom prst="rect">
            <a:avLst/>
          </a:prstGeom>
        </p:spPr>
      </p:pic>
    </p:spTree>
    <p:extLst>
      <p:ext uri="{BB962C8B-B14F-4D97-AF65-F5344CB8AC3E}">
        <p14:creationId xmlns:p14="http://schemas.microsoft.com/office/powerpoint/2010/main" val="709534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1453243" y="555171"/>
            <a:ext cx="9976757" cy="707886"/>
          </a:xfrm>
          <a:prstGeom prst="rect">
            <a:avLst/>
          </a:prstGeom>
          <a:noFill/>
        </p:spPr>
        <p:txBody>
          <a:bodyPr wrap="square" rtlCol="0">
            <a:spAutoFit/>
          </a:bodyPr>
          <a:lstStyle/>
          <a:p>
            <a:r>
              <a:rPr lang="nl-BE" sz="4000" dirty="0"/>
              <a:t>Een zeehond kauwt zijn voedsel niet!</a:t>
            </a:r>
          </a:p>
        </p:txBody>
      </p:sp>
      <p:pic>
        <p:nvPicPr>
          <p:cNvPr id="6" name="Afbeelding 5" descr="Afbeelding met tekening&#10;&#10;Automatisch gegenereerde beschrijving">
            <a:extLst>
              <a:ext uri="{FF2B5EF4-FFF2-40B4-BE49-F238E27FC236}">
                <a16:creationId xmlns:a16="http://schemas.microsoft.com/office/drawing/2014/main" id="{82454791-A121-4B81-A632-D8D89380D0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1263057"/>
            <a:ext cx="4876800" cy="4876800"/>
          </a:xfrm>
          <a:prstGeom prst="rect">
            <a:avLst/>
          </a:prstGeom>
        </p:spPr>
      </p:pic>
    </p:spTree>
    <p:extLst>
      <p:ext uri="{BB962C8B-B14F-4D97-AF65-F5344CB8AC3E}">
        <p14:creationId xmlns:p14="http://schemas.microsoft.com/office/powerpoint/2010/main" val="31213598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26671" y="555171"/>
            <a:ext cx="10417629" cy="1446550"/>
          </a:xfrm>
          <a:prstGeom prst="rect">
            <a:avLst/>
          </a:prstGeom>
          <a:noFill/>
        </p:spPr>
        <p:txBody>
          <a:bodyPr wrap="square" rtlCol="0">
            <a:spAutoFit/>
          </a:bodyPr>
          <a:lstStyle/>
          <a:p>
            <a:r>
              <a:rPr lang="nl-BE" sz="4400" dirty="0"/>
              <a:t>10. Mag er in België gejaagd worden op </a:t>
            </a:r>
            <a:br>
              <a:rPr lang="nl-BE" sz="4400" dirty="0"/>
            </a:br>
            <a:r>
              <a:rPr lang="nl-BE" sz="4400" dirty="0"/>
              <a:t>       zeehonden?</a:t>
            </a:r>
          </a:p>
        </p:txBody>
      </p:sp>
      <p:sp>
        <p:nvSpPr>
          <p:cNvPr id="3" name="Tekstvak 2"/>
          <p:cNvSpPr txBox="1"/>
          <p:nvPr/>
        </p:nvSpPr>
        <p:spPr>
          <a:xfrm>
            <a:off x="1126671" y="1981297"/>
            <a:ext cx="9617528" cy="707886"/>
          </a:xfrm>
          <a:prstGeom prst="rect">
            <a:avLst/>
          </a:prstGeom>
          <a:noFill/>
        </p:spPr>
        <p:txBody>
          <a:bodyPr wrap="square" rtlCol="0">
            <a:spAutoFit/>
          </a:bodyPr>
          <a:lstStyle/>
          <a:p>
            <a:r>
              <a:rPr lang="nl-BE" sz="4000" dirty="0">
                <a:hlinkClick r:id="rId2" action="ppaction://hlinksldjump"/>
              </a:rPr>
              <a:t>a. Ja maar alleen in de winter.</a:t>
            </a:r>
            <a:endParaRPr lang="nl-BE" sz="4000" dirty="0"/>
          </a:p>
        </p:txBody>
      </p:sp>
      <p:sp>
        <p:nvSpPr>
          <p:cNvPr id="4" name="Tekstvak 3"/>
          <p:cNvSpPr txBox="1"/>
          <p:nvPr/>
        </p:nvSpPr>
        <p:spPr>
          <a:xfrm>
            <a:off x="1126671" y="3162711"/>
            <a:ext cx="8752114" cy="707886"/>
          </a:xfrm>
          <a:prstGeom prst="rect">
            <a:avLst/>
          </a:prstGeom>
          <a:noFill/>
        </p:spPr>
        <p:txBody>
          <a:bodyPr wrap="square" rtlCol="0">
            <a:spAutoFit/>
          </a:bodyPr>
          <a:lstStyle/>
          <a:p>
            <a:r>
              <a:rPr lang="nl-BE" sz="4000" dirty="0">
                <a:hlinkClick r:id="rId3" action="ppaction://hlinksldjump"/>
              </a:rPr>
              <a:t>b. Nee het mag niet.</a:t>
            </a:r>
            <a:endParaRPr lang="nl-BE" sz="4000" dirty="0"/>
          </a:p>
        </p:txBody>
      </p:sp>
      <p:sp>
        <p:nvSpPr>
          <p:cNvPr id="5" name="Tekstvak 4"/>
          <p:cNvSpPr txBox="1"/>
          <p:nvPr/>
        </p:nvSpPr>
        <p:spPr>
          <a:xfrm>
            <a:off x="1126671" y="4115309"/>
            <a:ext cx="9225643" cy="1323439"/>
          </a:xfrm>
          <a:prstGeom prst="rect">
            <a:avLst/>
          </a:prstGeom>
          <a:noFill/>
        </p:spPr>
        <p:txBody>
          <a:bodyPr wrap="square" rtlCol="0">
            <a:spAutoFit/>
          </a:bodyPr>
          <a:lstStyle/>
          <a:p>
            <a:r>
              <a:rPr lang="nl-BE" sz="4000" dirty="0">
                <a:hlinkClick r:id="rId2" action="ppaction://hlinksldjump"/>
              </a:rPr>
              <a:t>c. Dat mag alleen als er aan de kust teveel </a:t>
            </a:r>
            <a:br>
              <a:rPr lang="nl-BE" sz="4000" dirty="0">
                <a:hlinkClick r:id="rId2" action="ppaction://hlinksldjump"/>
              </a:rPr>
            </a:br>
            <a:r>
              <a:rPr lang="nl-BE" sz="4000" dirty="0">
                <a:hlinkClick r:id="rId2" action="ppaction://hlinksldjump"/>
              </a:rPr>
              <a:t>zeehonden zitten.</a:t>
            </a:r>
            <a:endParaRPr lang="nl-BE" sz="4000" dirty="0"/>
          </a:p>
        </p:txBody>
      </p:sp>
    </p:spTree>
    <p:extLst>
      <p:ext uri="{BB962C8B-B14F-4D97-AF65-F5344CB8AC3E}">
        <p14:creationId xmlns:p14="http://schemas.microsoft.com/office/powerpoint/2010/main" val="4068262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86996" y="293915"/>
            <a:ext cx="9764486" cy="4401205"/>
          </a:xfrm>
          <a:prstGeom prst="rect">
            <a:avLst/>
          </a:prstGeom>
          <a:noFill/>
        </p:spPr>
        <p:txBody>
          <a:bodyPr wrap="square" rtlCol="0">
            <a:spAutoFit/>
          </a:bodyPr>
          <a:lstStyle/>
          <a:p>
            <a:r>
              <a:rPr lang="nl-BE" sz="4000" dirty="0"/>
              <a:t>In Europa mag er niet op de zeehond gejaagd worden. Hun aantal was heel erg verminderd doordat vissers zeehonden als concurrentie zagen. In sommige landen zoals Canada wordt er wel nog op zeehonden gejaagd maar er mag niet op de pasgeboren jongen gejaagd worden.</a:t>
            </a:r>
          </a:p>
        </p:txBody>
      </p:sp>
      <p:pic>
        <p:nvPicPr>
          <p:cNvPr id="4"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9105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131129" y="1224643"/>
            <a:ext cx="7658100" cy="707886"/>
          </a:xfrm>
          <a:prstGeom prst="rect">
            <a:avLst/>
          </a:prstGeom>
          <a:noFill/>
        </p:spPr>
        <p:txBody>
          <a:bodyPr wrap="square" rtlCol="0">
            <a:spAutoFit/>
          </a:bodyPr>
          <a:lstStyle/>
          <a:p>
            <a:r>
              <a:rPr lang="nl-BE" sz="4000" dirty="0"/>
              <a:t>Dit is niet juist!</a:t>
            </a:r>
          </a:p>
        </p:txBody>
      </p:sp>
      <p:pic>
        <p:nvPicPr>
          <p:cNvPr id="4"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Afbeelding met voedsel&#10;&#10;Automatisch gegenereerde beschrijving">
            <a:extLst>
              <a:ext uri="{FF2B5EF4-FFF2-40B4-BE49-F238E27FC236}">
                <a16:creationId xmlns:a16="http://schemas.microsoft.com/office/drawing/2014/main" id="{9A6DBF80-8178-4573-96BA-A0C9869F20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9219" y="2376055"/>
            <a:ext cx="3613562" cy="3613562"/>
          </a:xfrm>
          <a:prstGeom prst="rect">
            <a:avLst/>
          </a:prstGeom>
        </p:spPr>
      </p:pic>
    </p:spTree>
    <p:extLst>
      <p:ext uri="{BB962C8B-B14F-4D97-AF65-F5344CB8AC3E}">
        <p14:creationId xmlns:p14="http://schemas.microsoft.com/office/powerpoint/2010/main" val="26486397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erelateerde afbeelding"/>
          <p:cNvPicPr>
            <a:picLocks noChangeAspect="1" noChangeArrowheads="1"/>
          </p:cNvPicPr>
          <p:nvPr/>
        </p:nvPicPr>
        <p:blipFill>
          <a:blip r:embed="rId2">
            <a:lum bright="5000"/>
            <a:extLst>
              <a:ext uri="{28A0092B-C50C-407E-A947-70E740481C1C}">
                <a14:useLocalDpi xmlns:a14="http://schemas.microsoft.com/office/drawing/2010/main" val="0"/>
              </a:ext>
            </a:extLst>
          </a:blip>
          <a:srcRect/>
          <a:stretch>
            <a:fillRect/>
          </a:stretch>
        </p:blipFill>
        <p:spPr bwMode="auto">
          <a:xfrm>
            <a:off x="1839686"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1126671" y="555171"/>
            <a:ext cx="10417629" cy="1446550"/>
          </a:xfrm>
          <a:prstGeom prst="rect">
            <a:avLst/>
          </a:prstGeom>
          <a:noFill/>
        </p:spPr>
        <p:txBody>
          <a:bodyPr wrap="square" rtlCol="0">
            <a:spAutoFit/>
          </a:bodyPr>
          <a:lstStyle/>
          <a:p>
            <a:r>
              <a:rPr lang="nl-BE" sz="4400" dirty="0"/>
              <a:t>11. Waarom wordt er in het buitenland</a:t>
            </a:r>
            <a:br>
              <a:rPr lang="nl-BE" sz="4400" dirty="0"/>
            </a:br>
            <a:r>
              <a:rPr lang="nl-BE" sz="4400" dirty="0"/>
              <a:t>       op jonge zeehonden gejaagd?</a:t>
            </a:r>
          </a:p>
        </p:txBody>
      </p:sp>
      <p:sp>
        <p:nvSpPr>
          <p:cNvPr id="3" name="Tekstvak 2"/>
          <p:cNvSpPr txBox="1"/>
          <p:nvPr/>
        </p:nvSpPr>
        <p:spPr>
          <a:xfrm>
            <a:off x="1126671" y="2182457"/>
            <a:ext cx="9617528" cy="1323439"/>
          </a:xfrm>
          <a:prstGeom prst="rect">
            <a:avLst/>
          </a:prstGeom>
          <a:noFill/>
        </p:spPr>
        <p:txBody>
          <a:bodyPr wrap="square" rtlCol="0">
            <a:spAutoFit/>
          </a:bodyPr>
          <a:lstStyle/>
          <a:p>
            <a:r>
              <a:rPr lang="nl-BE" sz="4000" dirty="0">
                <a:hlinkClick r:id="rId3" action="ppaction://hlinksldjump"/>
              </a:rPr>
              <a:t>a. Omdat het vet van die zeehondjes gebruikt </a:t>
            </a:r>
            <a:br>
              <a:rPr lang="nl-BE" sz="4000" dirty="0">
                <a:hlinkClick r:id="rId3" action="ppaction://hlinksldjump"/>
              </a:rPr>
            </a:br>
            <a:r>
              <a:rPr lang="nl-BE" sz="4000" dirty="0">
                <a:hlinkClick r:id="rId3" action="ppaction://hlinksldjump"/>
              </a:rPr>
              <a:t>wordt als brandstof.</a:t>
            </a:r>
            <a:endParaRPr lang="nl-BE" sz="4000" dirty="0"/>
          </a:p>
        </p:txBody>
      </p:sp>
      <p:sp>
        <p:nvSpPr>
          <p:cNvPr id="4" name="Tekstvak 3"/>
          <p:cNvSpPr txBox="1"/>
          <p:nvPr/>
        </p:nvSpPr>
        <p:spPr>
          <a:xfrm>
            <a:off x="1126671" y="3686632"/>
            <a:ext cx="8752114" cy="707886"/>
          </a:xfrm>
          <a:prstGeom prst="rect">
            <a:avLst/>
          </a:prstGeom>
          <a:noFill/>
        </p:spPr>
        <p:txBody>
          <a:bodyPr wrap="square" rtlCol="0">
            <a:spAutoFit/>
          </a:bodyPr>
          <a:lstStyle/>
          <a:p>
            <a:r>
              <a:rPr lang="nl-BE" sz="4000" dirty="0">
                <a:hlinkClick r:id="rId3" action="ppaction://hlinksldjump"/>
              </a:rPr>
              <a:t>b. Voor het plezier, als hobby.</a:t>
            </a:r>
            <a:endParaRPr lang="nl-BE" sz="4000" dirty="0"/>
          </a:p>
        </p:txBody>
      </p:sp>
      <p:sp>
        <p:nvSpPr>
          <p:cNvPr id="5" name="Tekstvak 4"/>
          <p:cNvSpPr txBox="1"/>
          <p:nvPr/>
        </p:nvSpPr>
        <p:spPr>
          <a:xfrm>
            <a:off x="1126671" y="4770430"/>
            <a:ext cx="9225643" cy="1323439"/>
          </a:xfrm>
          <a:prstGeom prst="rect">
            <a:avLst/>
          </a:prstGeom>
          <a:noFill/>
        </p:spPr>
        <p:txBody>
          <a:bodyPr wrap="square" rtlCol="0">
            <a:spAutoFit/>
          </a:bodyPr>
          <a:lstStyle/>
          <a:p>
            <a:r>
              <a:rPr lang="nl-BE" sz="4000" dirty="0">
                <a:hlinkClick r:id="rId4" action="ppaction://hlinksldjump"/>
              </a:rPr>
              <a:t>c. Omdat de vacht van jonge zeehonden </a:t>
            </a:r>
            <a:br>
              <a:rPr lang="nl-BE" sz="4000" dirty="0">
                <a:hlinkClick r:id="rId4" action="ppaction://hlinksldjump"/>
              </a:rPr>
            </a:br>
            <a:r>
              <a:rPr lang="nl-BE" sz="4000" dirty="0">
                <a:hlinkClick r:id="rId4" action="ppaction://hlinksldjump"/>
              </a:rPr>
              <a:t>gebruikt wordt als kleding.</a:t>
            </a:r>
            <a:endParaRPr lang="nl-BE" sz="4000" dirty="0"/>
          </a:p>
        </p:txBody>
      </p:sp>
    </p:spTree>
    <p:extLst>
      <p:ext uri="{BB962C8B-B14F-4D97-AF65-F5344CB8AC3E}">
        <p14:creationId xmlns:p14="http://schemas.microsoft.com/office/powerpoint/2010/main" val="2712044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ecomare.nl/typo3temp/GB/cda362e29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04" y="169333"/>
            <a:ext cx="5097851" cy="2036840"/>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191104" y="2182924"/>
            <a:ext cx="12186558" cy="4832092"/>
          </a:xfrm>
          <a:prstGeom prst="rect">
            <a:avLst/>
          </a:prstGeom>
        </p:spPr>
        <p:txBody>
          <a:bodyPr wrap="square">
            <a:spAutoFit/>
          </a:bodyPr>
          <a:lstStyle/>
          <a:p>
            <a:pPr lvl="0"/>
            <a:r>
              <a:rPr lang="nl-BE" sz="2800" dirty="0">
                <a:solidFill>
                  <a:prstClr val="black"/>
                </a:solidFill>
              </a:rPr>
              <a:t>Zeehonden knijpen hun </a:t>
            </a:r>
            <a:r>
              <a:rPr lang="nl-BE" sz="2800" dirty="0">
                <a:solidFill>
                  <a:srgbClr val="FF0000"/>
                </a:solidFill>
              </a:rPr>
              <a:t>oren en neusgaten </a:t>
            </a:r>
            <a:r>
              <a:rPr lang="nl-BE" sz="2800" dirty="0"/>
              <a:t>dicht</a:t>
            </a:r>
            <a:r>
              <a:rPr lang="nl-BE" sz="2800" dirty="0">
                <a:solidFill>
                  <a:prstClr val="black"/>
                </a:solidFill>
              </a:rPr>
              <a:t> bij het duiken.</a:t>
            </a:r>
            <a:br>
              <a:rPr lang="nl-BE" sz="2800" dirty="0">
                <a:solidFill>
                  <a:prstClr val="black"/>
                </a:solidFill>
              </a:rPr>
            </a:br>
            <a:r>
              <a:rPr lang="nl-BE" sz="2800" dirty="0">
                <a:solidFill>
                  <a:prstClr val="black"/>
                </a:solidFill>
              </a:rPr>
              <a:t>Hun </a:t>
            </a:r>
            <a:r>
              <a:rPr lang="nl-BE" sz="2800" dirty="0">
                <a:solidFill>
                  <a:srgbClr val="00B050"/>
                </a:solidFill>
              </a:rPr>
              <a:t>oren</a:t>
            </a:r>
            <a:r>
              <a:rPr lang="nl-BE" sz="2800" dirty="0">
                <a:solidFill>
                  <a:prstClr val="black"/>
                </a:solidFill>
              </a:rPr>
              <a:t> zijn slechts </a:t>
            </a:r>
            <a:r>
              <a:rPr lang="nl-BE" sz="2800" dirty="0">
                <a:solidFill>
                  <a:srgbClr val="00B050"/>
                </a:solidFill>
              </a:rPr>
              <a:t>twee kleine gaatjes </a:t>
            </a:r>
            <a:r>
              <a:rPr lang="nl-BE" sz="2800" dirty="0">
                <a:solidFill>
                  <a:prstClr val="black"/>
                </a:solidFill>
              </a:rPr>
              <a:t>die ze net als hun neus kunnen </a:t>
            </a:r>
            <a:r>
              <a:rPr lang="nl-BE" sz="2800" dirty="0">
                <a:solidFill>
                  <a:srgbClr val="FF0000"/>
                </a:solidFill>
              </a:rPr>
              <a:t>afsluiten zodat er geen water in komt</a:t>
            </a:r>
            <a:r>
              <a:rPr lang="nl-BE" sz="2800" dirty="0">
                <a:solidFill>
                  <a:prstClr val="black"/>
                </a:solidFill>
              </a:rPr>
              <a:t>.</a:t>
            </a:r>
          </a:p>
          <a:p>
            <a:pPr lvl="0"/>
            <a:r>
              <a:rPr lang="nl-BE" sz="2800" dirty="0"/>
              <a:t>Op een lange afstand gaat een zeehond op het geluid af; wanneer zijn prooi dichterbij is dan worden zijn </a:t>
            </a:r>
            <a:r>
              <a:rPr lang="nl-BE" sz="2800" dirty="0">
                <a:solidFill>
                  <a:srgbClr val="7030A0"/>
                </a:solidFill>
              </a:rPr>
              <a:t>snorharen</a:t>
            </a:r>
            <a:r>
              <a:rPr lang="nl-BE" sz="2800" dirty="0"/>
              <a:t> gebruikt om via de trillingen in het water te  voelen </a:t>
            </a:r>
            <a:r>
              <a:rPr lang="nl-BE" sz="2800" dirty="0">
                <a:solidFill>
                  <a:srgbClr val="7030A0"/>
                </a:solidFill>
              </a:rPr>
              <a:t>in welke richting de vis precies zwemt</a:t>
            </a:r>
            <a:r>
              <a:rPr lang="nl-BE" sz="2800" dirty="0"/>
              <a:t>. Heeft hij de vis gevonden, dan hoeft hij alleen nog maar zijn bek met vlijmscherpe tanden open te doen. Die tanden zijn speciaal zo scherp om zwemmende vissen te kunnen pakken. Als ze eenmaal </a:t>
            </a:r>
            <a:r>
              <a:rPr lang="nl-BE" sz="2800" dirty="0">
                <a:solidFill>
                  <a:srgbClr val="FF00FF"/>
                </a:solidFill>
              </a:rPr>
              <a:t>hun prooi </a:t>
            </a:r>
            <a:r>
              <a:rPr lang="nl-BE" sz="2800" dirty="0"/>
              <a:t>te pakken hebben </a:t>
            </a:r>
            <a:r>
              <a:rPr lang="nl-BE" sz="2800" dirty="0">
                <a:solidFill>
                  <a:srgbClr val="FF00FF"/>
                </a:solidFill>
              </a:rPr>
              <a:t>kauwen ze </a:t>
            </a:r>
            <a:r>
              <a:rPr lang="nl-BE" sz="2800" dirty="0"/>
              <a:t>hier</a:t>
            </a:r>
            <a:r>
              <a:rPr lang="nl-BE" sz="2800" dirty="0">
                <a:solidFill>
                  <a:srgbClr val="FF00FF"/>
                </a:solidFill>
              </a:rPr>
              <a:t> niet </a:t>
            </a:r>
            <a:r>
              <a:rPr lang="nl-BE" sz="2800" dirty="0"/>
              <a:t>op. Kleine visjes kunnen ze in één keer doorslikken, maar grote prooien worden eerst uit elkaar gescheurd of er wordt een grote hap uit genomen.</a:t>
            </a:r>
            <a:endParaRPr lang="nl-BE" sz="2800" dirty="0">
              <a:solidFill>
                <a:prstClr val="black"/>
              </a:solidFill>
            </a:endParaRPr>
          </a:p>
        </p:txBody>
      </p:sp>
      <p:sp>
        <p:nvSpPr>
          <p:cNvPr id="8" name="Tekstvak 7"/>
          <p:cNvSpPr txBox="1"/>
          <p:nvPr/>
        </p:nvSpPr>
        <p:spPr>
          <a:xfrm>
            <a:off x="5479456" y="810686"/>
            <a:ext cx="6598244" cy="954107"/>
          </a:xfrm>
          <a:prstGeom prst="rect">
            <a:avLst/>
          </a:prstGeom>
          <a:noFill/>
        </p:spPr>
        <p:txBody>
          <a:bodyPr wrap="square" rtlCol="0">
            <a:spAutoFit/>
          </a:bodyPr>
          <a:lstStyle/>
          <a:p>
            <a:r>
              <a:rPr lang="nl-BE" sz="2800" dirty="0">
                <a:solidFill>
                  <a:srgbClr val="222222"/>
                </a:solidFill>
              </a:rPr>
              <a:t>De </a:t>
            </a:r>
            <a:r>
              <a:rPr lang="nl-BE" sz="2800" dirty="0">
                <a:solidFill>
                  <a:srgbClr val="FFFF00"/>
                </a:solidFill>
              </a:rPr>
              <a:t>kop</a:t>
            </a:r>
            <a:r>
              <a:rPr lang="nl-BE" sz="2800" dirty="0">
                <a:solidFill>
                  <a:srgbClr val="222222"/>
                </a:solidFill>
              </a:rPr>
              <a:t> van de gewone zeehond is </a:t>
            </a:r>
            <a:r>
              <a:rPr lang="nl-BE" sz="2800" dirty="0">
                <a:solidFill>
                  <a:srgbClr val="FFFF00"/>
                </a:solidFill>
              </a:rPr>
              <a:t>afgerond</a:t>
            </a:r>
            <a:r>
              <a:rPr lang="nl-BE" sz="2800" dirty="0">
                <a:solidFill>
                  <a:srgbClr val="222222"/>
                </a:solidFill>
              </a:rPr>
              <a:t> en klein in verhouding tot het lichaam. </a:t>
            </a:r>
            <a:endParaRPr lang="nl-BE" sz="2800" dirty="0"/>
          </a:p>
        </p:txBody>
      </p:sp>
      <p:sp>
        <p:nvSpPr>
          <p:cNvPr id="9" name="Tekstvak 8"/>
          <p:cNvSpPr txBox="1"/>
          <p:nvPr/>
        </p:nvSpPr>
        <p:spPr>
          <a:xfrm>
            <a:off x="5479456" y="169333"/>
            <a:ext cx="6270171" cy="584775"/>
          </a:xfrm>
          <a:prstGeom prst="rect">
            <a:avLst/>
          </a:prstGeom>
          <a:noFill/>
        </p:spPr>
        <p:txBody>
          <a:bodyPr wrap="square" rtlCol="0">
            <a:spAutoFit/>
          </a:bodyPr>
          <a:lstStyle/>
          <a:p>
            <a:r>
              <a:rPr lang="nl-BE" sz="3200" b="1" u="sng" dirty="0"/>
              <a:t>LICHAAMSBOUW</a:t>
            </a:r>
          </a:p>
        </p:txBody>
      </p:sp>
    </p:spTree>
    <p:extLst>
      <p:ext uri="{BB962C8B-B14F-4D97-AF65-F5344CB8AC3E}">
        <p14:creationId xmlns:p14="http://schemas.microsoft.com/office/powerpoint/2010/main" val="291614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additive="base">
                                        <p:cTn id="3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home.wxs.nl/~innusupp/arctica23/Arctic%20Bay%20Nunavut%20juni%202005%20E%20Dierck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6657" y="293685"/>
            <a:ext cx="2522311" cy="1674815"/>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1126671" y="571500"/>
            <a:ext cx="7739743" cy="1323439"/>
          </a:xfrm>
          <a:prstGeom prst="rect">
            <a:avLst/>
          </a:prstGeom>
          <a:noFill/>
        </p:spPr>
        <p:txBody>
          <a:bodyPr wrap="square" rtlCol="0">
            <a:spAutoFit/>
          </a:bodyPr>
          <a:lstStyle/>
          <a:p>
            <a:r>
              <a:rPr lang="nl-BE" sz="4000" dirty="0"/>
              <a:t>Voorbeeld Eskimo’s jagen op zeehonden voor hun pels.</a:t>
            </a:r>
          </a:p>
        </p:txBody>
      </p:sp>
      <p:pic>
        <p:nvPicPr>
          <p:cNvPr id="8" name="Afbeelding 7" descr="Afbeelding met zoogdier, dier, zeehond, zitten&#10;&#10;Automatisch gegenereerde beschrijving">
            <a:extLst>
              <a:ext uri="{FF2B5EF4-FFF2-40B4-BE49-F238E27FC236}">
                <a16:creationId xmlns:a16="http://schemas.microsoft.com/office/drawing/2014/main" id="{2ADEEEE9-FA8D-4D2F-BF19-F92BAF2CE2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1187" y="2762346"/>
            <a:ext cx="2669625" cy="2644321"/>
          </a:xfrm>
          <a:prstGeom prst="rect">
            <a:avLst/>
          </a:prstGeom>
        </p:spPr>
      </p:pic>
    </p:spTree>
    <p:extLst>
      <p:ext uri="{BB962C8B-B14F-4D97-AF65-F5344CB8AC3E}">
        <p14:creationId xmlns:p14="http://schemas.microsoft.com/office/powerpoint/2010/main" val="1320753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790" y="2604633"/>
            <a:ext cx="2266950" cy="21621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fbeeldingsresultaat voor zeehond tekenen">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6081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26671" y="555171"/>
            <a:ext cx="10793186" cy="1446550"/>
          </a:xfrm>
          <a:prstGeom prst="rect">
            <a:avLst/>
          </a:prstGeom>
          <a:noFill/>
        </p:spPr>
        <p:txBody>
          <a:bodyPr wrap="square" rtlCol="0">
            <a:spAutoFit/>
          </a:bodyPr>
          <a:lstStyle/>
          <a:p>
            <a:r>
              <a:rPr lang="nl-BE" sz="4400" dirty="0"/>
              <a:t>12. Wat eet een pasgeboren zeehond vlak na </a:t>
            </a:r>
            <a:br>
              <a:rPr lang="nl-BE" sz="4400" dirty="0"/>
            </a:br>
            <a:r>
              <a:rPr lang="nl-BE" sz="4400" dirty="0"/>
              <a:t>       de geboorte?</a:t>
            </a:r>
          </a:p>
        </p:txBody>
      </p:sp>
      <p:sp>
        <p:nvSpPr>
          <p:cNvPr id="3" name="Tekstvak 2"/>
          <p:cNvSpPr txBox="1"/>
          <p:nvPr/>
        </p:nvSpPr>
        <p:spPr>
          <a:xfrm>
            <a:off x="1126671" y="1934063"/>
            <a:ext cx="9617528" cy="707886"/>
          </a:xfrm>
          <a:prstGeom prst="rect">
            <a:avLst/>
          </a:prstGeom>
          <a:noFill/>
        </p:spPr>
        <p:txBody>
          <a:bodyPr wrap="square" rtlCol="0">
            <a:spAutoFit/>
          </a:bodyPr>
          <a:lstStyle/>
          <a:p>
            <a:r>
              <a:rPr lang="nl-BE" sz="4000" dirty="0">
                <a:hlinkClick r:id="rId2" action="ppaction://hlinksldjump"/>
              </a:rPr>
              <a:t>a. Zeewier.</a:t>
            </a:r>
            <a:endParaRPr lang="nl-BE" sz="4000" dirty="0"/>
          </a:p>
        </p:txBody>
      </p:sp>
      <p:sp>
        <p:nvSpPr>
          <p:cNvPr id="4" name="Tekstvak 3"/>
          <p:cNvSpPr txBox="1"/>
          <p:nvPr/>
        </p:nvSpPr>
        <p:spPr>
          <a:xfrm>
            <a:off x="1126671" y="3251400"/>
            <a:ext cx="8752114" cy="707886"/>
          </a:xfrm>
          <a:prstGeom prst="rect">
            <a:avLst/>
          </a:prstGeom>
          <a:noFill/>
        </p:spPr>
        <p:txBody>
          <a:bodyPr wrap="square" rtlCol="0">
            <a:spAutoFit/>
          </a:bodyPr>
          <a:lstStyle/>
          <a:p>
            <a:r>
              <a:rPr lang="nl-BE" sz="4000" dirty="0">
                <a:hlinkClick r:id="rId3" action="ppaction://hlinksldjump"/>
              </a:rPr>
              <a:t>b. Vette melk van de moeder.</a:t>
            </a:r>
            <a:endParaRPr lang="nl-BE" sz="4000" dirty="0"/>
          </a:p>
        </p:txBody>
      </p:sp>
      <p:sp>
        <p:nvSpPr>
          <p:cNvPr id="5" name="Tekstvak 4"/>
          <p:cNvSpPr txBox="1"/>
          <p:nvPr/>
        </p:nvSpPr>
        <p:spPr>
          <a:xfrm>
            <a:off x="1126671" y="4568737"/>
            <a:ext cx="9225643" cy="707886"/>
          </a:xfrm>
          <a:prstGeom prst="rect">
            <a:avLst/>
          </a:prstGeom>
          <a:noFill/>
        </p:spPr>
        <p:txBody>
          <a:bodyPr wrap="square" rtlCol="0">
            <a:spAutoFit/>
          </a:bodyPr>
          <a:lstStyle/>
          <a:p>
            <a:r>
              <a:rPr lang="nl-BE" sz="4000" dirty="0">
                <a:hlinkClick r:id="rId4" action="ppaction://hlinksldjump"/>
              </a:rPr>
              <a:t>c. Kleine visjes.</a:t>
            </a:r>
            <a:endParaRPr lang="nl-BE" sz="4000" dirty="0"/>
          </a:p>
        </p:txBody>
      </p:sp>
    </p:spTree>
    <p:extLst>
      <p:ext uri="{BB962C8B-B14F-4D97-AF65-F5344CB8AC3E}">
        <p14:creationId xmlns:p14="http://schemas.microsoft.com/office/powerpoint/2010/main" val="8384717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1021" y="224695"/>
            <a:ext cx="11723007" cy="5016758"/>
          </a:xfrm>
          <a:prstGeom prst="rect">
            <a:avLst/>
          </a:prstGeom>
        </p:spPr>
        <p:txBody>
          <a:bodyPr wrap="square">
            <a:spAutoFit/>
          </a:bodyPr>
          <a:lstStyle/>
          <a:p>
            <a:r>
              <a:rPr lang="nl-BE" sz="4000" dirty="0">
                <a:solidFill>
                  <a:srgbClr val="333333"/>
                </a:solidFill>
              </a:rPr>
              <a:t>De jonge zeehonden groeien zo hard omdat de melk van hun moeder erg voedzaam is. Zeehondenmelk heeft een vetgehalte van 45%. Zo bouwen de pups in korte tijd een dikke vetlaag op. Die hebben ze ook wel nodig. Na de zoogtijd laat de moeder haar jong namelijk alleen en moet het zichzelf redden. Vanaf dan moeten de pups hun eigen kostje bij elkaar scharrelen en ook pas dan leren ze zichzelf vis vangen en eten.</a:t>
            </a:r>
            <a:endParaRPr lang="nl-BE" sz="4000" dirty="0"/>
          </a:p>
        </p:txBody>
      </p:sp>
      <p:pic>
        <p:nvPicPr>
          <p:cNvPr id="3"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1329F7E4-E216-411E-AA9B-BF42FEFBEF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5439" y="5257683"/>
            <a:ext cx="1332854" cy="1332854"/>
          </a:xfrm>
          <a:prstGeom prst="rect">
            <a:avLst/>
          </a:prstGeom>
        </p:spPr>
      </p:pic>
    </p:spTree>
    <p:extLst>
      <p:ext uri="{BB962C8B-B14F-4D97-AF65-F5344CB8AC3E}">
        <p14:creationId xmlns:p14="http://schemas.microsoft.com/office/powerpoint/2010/main" val="35127164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Afbeeldingsresultaat voor sad spongebo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915" y="1926770"/>
            <a:ext cx="2344740" cy="32888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fbeeldingsresultaat voor zeehond tekenen">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1355271" y="555171"/>
            <a:ext cx="8115300" cy="707886"/>
          </a:xfrm>
          <a:prstGeom prst="rect">
            <a:avLst/>
          </a:prstGeom>
          <a:noFill/>
        </p:spPr>
        <p:txBody>
          <a:bodyPr wrap="square" rtlCol="0">
            <a:spAutoFit/>
          </a:bodyPr>
          <a:lstStyle/>
          <a:p>
            <a:r>
              <a:rPr lang="nl-BE" sz="4000" dirty="0"/>
              <a:t>Zeewier eten ze niet!</a:t>
            </a:r>
          </a:p>
        </p:txBody>
      </p:sp>
    </p:spTree>
    <p:extLst>
      <p:ext uri="{BB962C8B-B14F-4D97-AF65-F5344CB8AC3E}">
        <p14:creationId xmlns:p14="http://schemas.microsoft.com/office/powerpoint/2010/main" val="37519034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Afbeeldingsresultaat voor sad spongebo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915" y="1926770"/>
            <a:ext cx="2344740" cy="32888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fbeeldingsresultaat voor zeehond tekenen">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996043" y="767443"/>
            <a:ext cx="10613571" cy="1323439"/>
          </a:xfrm>
          <a:prstGeom prst="rect">
            <a:avLst/>
          </a:prstGeom>
          <a:noFill/>
        </p:spPr>
        <p:txBody>
          <a:bodyPr wrap="square" rtlCol="0">
            <a:spAutoFit/>
          </a:bodyPr>
          <a:lstStyle/>
          <a:p>
            <a:r>
              <a:rPr lang="nl-BE" sz="4000" dirty="0"/>
              <a:t>Dit is niet juist. Kleine visjes eet hij na ongeveer een maand.</a:t>
            </a:r>
          </a:p>
        </p:txBody>
      </p:sp>
    </p:spTree>
    <p:extLst>
      <p:ext uri="{BB962C8B-B14F-4D97-AF65-F5344CB8AC3E}">
        <p14:creationId xmlns:p14="http://schemas.microsoft.com/office/powerpoint/2010/main" val="4055290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26671" y="555171"/>
            <a:ext cx="10417629" cy="1446550"/>
          </a:xfrm>
          <a:prstGeom prst="rect">
            <a:avLst/>
          </a:prstGeom>
          <a:noFill/>
        </p:spPr>
        <p:txBody>
          <a:bodyPr wrap="square" rtlCol="0">
            <a:spAutoFit/>
          </a:bodyPr>
          <a:lstStyle/>
          <a:p>
            <a:r>
              <a:rPr lang="nl-BE" sz="4400" dirty="0"/>
              <a:t>13. Wat gebruiken zeehonden vooral om </a:t>
            </a:r>
            <a:br>
              <a:rPr lang="nl-BE" sz="4400" dirty="0"/>
            </a:br>
            <a:r>
              <a:rPr lang="nl-BE" sz="4400" dirty="0"/>
              <a:t>       voedsel op te sporen?</a:t>
            </a:r>
          </a:p>
        </p:txBody>
      </p:sp>
      <p:sp>
        <p:nvSpPr>
          <p:cNvPr id="3" name="Tekstvak 2"/>
          <p:cNvSpPr txBox="1"/>
          <p:nvPr/>
        </p:nvSpPr>
        <p:spPr>
          <a:xfrm>
            <a:off x="1126671" y="2001721"/>
            <a:ext cx="9617528" cy="707886"/>
          </a:xfrm>
          <a:prstGeom prst="rect">
            <a:avLst/>
          </a:prstGeom>
          <a:noFill/>
        </p:spPr>
        <p:txBody>
          <a:bodyPr wrap="square" rtlCol="0">
            <a:spAutoFit/>
          </a:bodyPr>
          <a:lstStyle/>
          <a:p>
            <a:r>
              <a:rPr lang="nl-BE" sz="4000" dirty="0">
                <a:hlinkClick r:id="rId2" action="ppaction://hlinksldjump"/>
              </a:rPr>
              <a:t>a. Hun snorharen. </a:t>
            </a:r>
            <a:endParaRPr lang="nl-BE" sz="4000" dirty="0"/>
          </a:p>
        </p:txBody>
      </p:sp>
      <p:sp>
        <p:nvSpPr>
          <p:cNvPr id="4" name="Tekstvak 3"/>
          <p:cNvSpPr txBox="1"/>
          <p:nvPr/>
        </p:nvSpPr>
        <p:spPr>
          <a:xfrm>
            <a:off x="1126671" y="3151954"/>
            <a:ext cx="8752114" cy="707886"/>
          </a:xfrm>
          <a:prstGeom prst="rect">
            <a:avLst/>
          </a:prstGeom>
          <a:noFill/>
        </p:spPr>
        <p:txBody>
          <a:bodyPr wrap="square" rtlCol="0">
            <a:spAutoFit/>
          </a:bodyPr>
          <a:lstStyle/>
          <a:p>
            <a:r>
              <a:rPr lang="nl-BE" sz="4000" dirty="0">
                <a:hlinkClick r:id="rId3" action="ppaction://hlinksldjump"/>
              </a:rPr>
              <a:t>b. Hun oren.</a:t>
            </a:r>
            <a:endParaRPr lang="nl-BE" sz="4000" dirty="0"/>
          </a:p>
        </p:txBody>
      </p:sp>
      <p:sp>
        <p:nvSpPr>
          <p:cNvPr id="5" name="Tekstvak 4"/>
          <p:cNvSpPr txBox="1"/>
          <p:nvPr/>
        </p:nvSpPr>
        <p:spPr>
          <a:xfrm>
            <a:off x="1126671" y="4302187"/>
            <a:ext cx="9225643" cy="707886"/>
          </a:xfrm>
          <a:prstGeom prst="rect">
            <a:avLst/>
          </a:prstGeom>
          <a:noFill/>
        </p:spPr>
        <p:txBody>
          <a:bodyPr wrap="square" rtlCol="0">
            <a:spAutoFit/>
          </a:bodyPr>
          <a:lstStyle/>
          <a:p>
            <a:r>
              <a:rPr lang="nl-BE" sz="4000" dirty="0">
                <a:hlinkClick r:id="rId4" action="ppaction://hlinksldjump"/>
              </a:rPr>
              <a:t>c. Hun ogen.</a:t>
            </a:r>
            <a:endParaRPr lang="nl-BE" sz="4000" dirty="0"/>
          </a:p>
        </p:txBody>
      </p:sp>
    </p:spTree>
    <p:extLst>
      <p:ext uri="{BB962C8B-B14F-4D97-AF65-F5344CB8AC3E}">
        <p14:creationId xmlns:p14="http://schemas.microsoft.com/office/powerpoint/2010/main" val="3951795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fbeeldingsresultaat voor blije smiley met dui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88832" y="2407783"/>
            <a:ext cx="2293711" cy="21186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fbeeldingsresultaat voor zeehond tekenen">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2643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fbeeldingsresultaat voor bewegende verdrietige smil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5061" y="1894114"/>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fbeeldingsresultaat voor zeehond tekenen">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1040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fbeeldingsresultaat voor bewegende verdrietige smil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5061" y="1894114"/>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fbeeldingsresultaat voor zeehond tekenen">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1191985" y="440870"/>
            <a:ext cx="11381015" cy="1323439"/>
          </a:xfrm>
          <a:prstGeom prst="rect">
            <a:avLst/>
          </a:prstGeom>
          <a:noFill/>
        </p:spPr>
        <p:txBody>
          <a:bodyPr wrap="square" rtlCol="0">
            <a:spAutoFit/>
          </a:bodyPr>
          <a:lstStyle/>
          <a:p>
            <a:r>
              <a:rPr lang="nl-BE" sz="4000" dirty="0"/>
              <a:t>Ze hebben hun ogen ook wel nodig maar het opsporen van voedsel gebeurt met iets anders.</a:t>
            </a:r>
          </a:p>
        </p:txBody>
      </p:sp>
    </p:spTree>
    <p:extLst>
      <p:ext uri="{BB962C8B-B14F-4D97-AF65-F5344CB8AC3E}">
        <p14:creationId xmlns:p14="http://schemas.microsoft.com/office/powerpoint/2010/main" val="1223683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fbeeldingsresultaat voor zeehonden met h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232" y="48674"/>
            <a:ext cx="6849382" cy="3968156"/>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7200901" y="0"/>
            <a:ext cx="4991099" cy="4031873"/>
          </a:xfrm>
          <a:prstGeom prst="rect">
            <a:avLst/>
          </a:prstGeom>
          <a:noFill/>
        </p:spPr>
        <p:txBody>
          <a:bodyPr wrap="square" rtlCol="0">
            <a:spAutoFit/>
          </a:bodyPr>
          <a:lstStyle/>
          <a:p>
            <a:r>
              <a:rPr lang="nl-BE" sz="3200" dirty="0">
                <a:solidFill>
                  <a:srgbClr val="FF0000"/>
                </a:solidFill>
              </a:rPr>
              <a:t>Gestroomlijnd lichaam = </a:t>
            </a:r>
          </a:p>
          <a:p>
            <a:r>
              <a:rPr lang="nl-BE" sz="3200" dirty="0"/>
              <a:t>zo gevormd dat het goed kan bewegen (dus ook goed kan zwemmen) Er zijn geen uitsteeksels aan het lijf (vb. geen oorschelpen)</a:t>
            </a:r>
          </a:p>
          <a:p>
            <a:r>
              <a:rPr lang="nl-BE" sz="3200" dirty="0"/>
              <a:t>Een zeehond kan een snelheid van 35 km/u halen.</a:t>
            </a:r>
          </a:p>
        </p:txBody>
      </p:sp>
      <p:sp>
        <p:nvSpPr>
          <p:cNvPr id="7" name="Tekstvak 6"/>
          <p:cNvSpPr txBox="1"/>
          <p:nvPr/>
        </p:nvSpPr>
        <p:spPr>
          <a:xfrm>
            <a:off x="188232" y="3902530"/>
            <a:ext cx="11503025" cy="3046988"/>
          </a:xfrm>
          <a:prstGeom prst="rect">
            <a:avLst/>
          </a:prstGeom>
          <a:noFill/>
        </p:spPr>
        <p:txBody>
          <a:bodyPr wrap="square" rtlCol="0">
            <a:spAutoFit/>
          </a:bodyPr>
          <a:lstStyle/>
          <a:p>
            <a:r>
              <a:rPr lang="nl-BE" sz="3200" dirty="0"/>
              <a:t>Hierdoor zijn ze vijanden in het water vaak te snel af. Op </a:t>
            </a:r>
            <a:r>
              <a:rPr lang="nl-BE" sz="3200"/>
              <a:t>het strand </a:t>
            </a:r>
            <a:r>
              <a:rPr lang="nl-BE" sz="3200" dirty="0"/>
              <a:t>ligt het veel moeilijker om zich uit de voeten te maken.</a:t>
            </a:r>
            <a:br>
              <a:rPr lang="nl-BE" sz="3200" dirty="0"/>
            </a:br>
            <a:r>
              <a:rPr lang="nl-BE" sz="3200" dirty="0"/>
              <a:t>Met hun mooie, </a:t>
            </a:r>
            <a:r>
              <a:rPr lang="nl-BE" sz="3200" dirty="0">
                <a:solidFill>
                  <a:srgbClr val="FF3300"/>
                </a:solidFill>
              </a:rPr>
              <a:t>grote ogen </a:t>
            </a:r>
            <a:r>
              <a:rPr lang="nl-BE" sz="3200" dirty="0"/>
              <a:t>kunnen zeehonden </a:t>
            </a:r>
            <a:r>
              <a:rPr lang="nl-BE" sz="3200" dirty="0">
                <a:solidFill>
                  <a:srgbClr val="FF3300"/>
                </a:solidFill>
              </a:rPr>
              <a:t>goed onder water kijken</a:t>
            </a:r>
            <a:r>
              <a:rPr lang="nl-BE" sz="3200" dirty="0"/>
              <a:t>. Zeehonden zijn dus helemaal aangepast aan het leven onder water. Toch kun je ze regelmatig boven water tegenkomen. Ze liggen graag in de zon te rusten op een </a:t>
            </a:r>
            <a:r>
              <a:rPr lang="nl-BE" sz="3200" dirty="0">
                <a:solidFill>
                  <a:srgbClr val="00B050"/>
                </a:solidFill>
              </a:rPr>
              <a:t>golfbreker of het strand</a:t>
            </a:r>
            <a:r>
              <a:rPr lang="nl-BE" sz="3200" dirty="0"/>
              <a:t>.</a:t>
            </a:r>
          </a:p>
        </p:txBody>
      </p:sp>
    </p:spTree>
    <p:extLst>
      <p:ext uri="{BB962C8B-B14F-4D97-AF65-F5344CB8AC3E}">
        <p14:creationId xmlns:p14="http://schemas.microsoft.com/office/powerpoint/2010/main" val="14140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80">
                                          <p:stCondLst>
                                            <p:cond delay="0"/>
                                          </p:stCondLst>
                                        </p:cTn>
                                        <p:tgtEl>
                                          <p:spTgt spid="6146"/>
                                        </p:tgtEl>
                                      </p:cBhvr>
                                    </p:animEffect>
                                    <p:anim calcmode="lin" valueType="num">
                                      <p:cBhvr>
                                        <p:cTn id="8"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13" dur="26">
                                          <p:stCondLst>
                                            <p:cond delay="650"/>
                                          </p:stCondLst>
                                        </p:cTn>
                                        <p:tgtEl>
                                          <p:spTgt spid="6146"/>
                                        </p:tgtEl>
                                      </p:cBhvr>
                                      <p:to x="100000" y="60000"/>
                                    </p:animScale>
                                    <p:animScale>
                                      <p:cBhvr>
                                        <p:cTn id="14" dur="166" decel="50000">
                                          <p:stCondLst>
                                            <p:cond delay="676"/>
                                          </p:stCondLst>
                                        </p:cTn>
                                        <p:tgtEl>
                                          <p:spTgt spid="6146"/>
                                        </p:tgtEl>
                                      </p:cBhvr>
                                      <p:to x="100000" y="100000"/>
                                    </p:animScale>
                                    <p:animScale>
                                      <p:cBhvr>
                                        <p:cTn id="15" dur="26">
                                          <p:stCondLst>
                                            <p:cond delay="1312"/>
                                          </p:stCondLst>
                                        </p:cTn>
                                        <p:tgtEl>
                                          <p:spTgt spid="6146"/>
                                        </p:tgtEl>
                                      </p:cBhvr>
                                      <p:to x="100000" y="80000"/>
                                    </p:animScale>
                                    <p:animScale>
                                      <p:cBhvr>
                                        <p:cTn id="16" dur="166" decel="50000">
                                          <p:stCondLst>
                                            <p:cond delay="1338"/>
                                          </p:stCondLst>
                                        </p:cTn>
                                        <p:tgtEl>
                                          <p:spTgt spid="6146"/>
                                        </p:tgtEl>
                                      </p:cBhvr>
                                      <p:to x="100000" y="100000"/>
                                    </p:animScale>
                                    <p:animScale>
                                      <p:cBhvr>
                                        <p:cTn id="17" dur="26">
                                          <p:stCondLst>
                                            <p:cond delay="1642"/>
                                          </p:stCondLst>
                                        </p:cTn>
                                        <p:tgtEl>
                                          <p:spTgt spid="6146"/>
                                        </p:tgtEl>
                                      </p:cBhvr>
                                      <p:to x="100000" y="90000"/>
                                    </p:animScale>
                                    <p:animScale>
                                      <p:cBhvr>
                                        <p:cTn id="18" dur="166" decel="50000">
                                          <p:stCondLst>
                                            <p:cond delay="1668"/>
                                          </p:stCondLst>
                                        </p:cTn>
                                        <p:tgtEl>
                                          <p:spTgt spid="6146"/>
                                        </p:tgtEl>
                                      </p:cBhvr>
                                      <p:to x="100000" y="100000"/>
                                    </p:animScale>
                                    <p:animScale>
                                      <p:cBhvr>
                                        <p:cTn id="19" dur="26">
                                          <p:stCondLst>
                                            <p:cond delay="1808"/>
                                          </p:stCondLst>
                                        </p:cTn>
                                        <p:tgtEl>
                                          <p:spTgt spid="6146"/>
                                        </p:tgtEl>
                                      </p:cBhvr>
                                      <p:to x="100000" y="95000"/>
                                    </p:animScale>
                                    <p:animScale>
                                      <p:cBhvr>
                                        <p:cTn id="20" dur="166" decel="50000">
                                          <p:stCondLst>
                                            <p:cond delay="1834"/>
                                          </p:stCondLst>
                                        </p:cTn>
                                        <p:tgtEl>
                                          <p:spTgt spid="614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 calcmode="lin" valueType="num">
                                      <p:cBhvr additive="base">
                                        <p:cTn id="4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26671" y="555171"/>
            <a:ext cx="10417629" cy="1446550"/>
          </a:xfrm>
          <a:prstGeom prst="rect">
            <a:avLst/>
          </a:prstGeom>
          <a:noFill/>
        </p:spPr>
        <p:txBody>
          <a:bodyPr wrap="square" rtlCol="0">
            <a:spAutoFit/>
          </a:bodyPr>
          <a:lstStyle/>
          <a:p>
            <a:r>
              <a:rPr lang="nl-BE" sz="4400" dirty="0"/>
              <a:t>14. Waarom heeft de zeehond een dikke </a:t>
            </a:r>
            <a:br>
              <a:rPr lang="nl-BE" sz="4400" dirty="0"/>
            </a:br>
            <a:r>
              <a:rPr lang="nl-BE" sz="4400" dirty="0"/>
              <a:t>       speklaag?</a:t>
            </a:r>
          </a:p>
        </p:txBody>
      </p:sp>
      <p:sp>
        <p:nvSpPr>
          <p:cNvPr id="3" name="Tekstvak 2"/>
          <p:cNvSpPr txBox="1"/>
          <p:nvPr/>
        </p:nvSpPr>
        <p:spPr>
          <a:xfrm>
            <a:off x="1126671" y="2001721"/>
            <a:ext cx="9617528" cy="707886"/>
          </a:xfrm>
          <a:prstGeom prst="rect">
            <a:avLst/>
          </a:prstGeom>
          <a:noFill/>
        </p:spPr>
        <p:txBody>
          <a:bodyPr wrap="square" rtlCol="0">
            <a:spAutoFit/>
          </a:bodyPr>
          <a:lstStyle/>
          <a:p>
            <a:r>
              <a:rPr lang="nl-BE" sz="4000" dirty="0">
                <a:hlinkClick r:id="rId2" action="ppaction://hlinksldjump"/>
              </a:rPr>
              <a:t>a. Omdat hij zoveel eet. </a:t>
            </a:r>
            <a:endParaRPr lang="nl-BE" sz="4000" dirty="0"/>
          </a:p>
        </p:txBody>
      </p:sp>
      <p:sp>
        <p:nvSpPr>
          <p:cNvPr id="4" name="Tekstvak 3"/>
          <p:cNvSpPr txBox="1"/>
          <p:nvPr/>
        </p:nvSpPr>
        <p:spPr>
          <a:xfrm>
            <a:off x="1126671" y="3151954"/>
            <a:ext cx="10287000" cy="707886"/>
          </a:xfrm>
          <a:prstGeom prst="rect">
            <a:avLst/>
          </a:prstGeom>
          <a:noFill/>
        </p:spPr>
        <p:txBody>
          <a:bodyPr wrap="square" rtlCol="0">
            <a:spAutoFit/>
          </a:bodyPr>
          <a:lstStyle/>
          <a:p>
            <a:r>
              <a:rPr lang="nl-BE" sz="4000" dirty="0">
                <a:hlinkClick r:id="rId2" action="ppaction://hlinksldjump"/>
              </a:rPr>
              <a:t>b. Omdat de speklaag de huid waterdicht maak</a:t>
            </a:r>
            <a:r>
              <a:rPr lang="nl-BE" sz="4000" dirty="0">
                <a:hlinkClick r:id="rId3" action="ppaction://hlinksldjump"/>
              </a:rPr>
              <a:t>t.</a:t>
            </a:r>
            <a:endParaRPr lang="nl-BE" sz="4000" dirty="0"/>
          </a:p>
        </p:txBody>
      </p:sp>
      <p:sp>
        <p:nvSpPr>
          <p:cNvPr id="5" name="Tekstvak 4"/>
          <p:cNvSpPr txBox="1"/>
          <p:nvPr/>
        </p:nvSpPr>
        <p:spPr>
          <a:xfrm>
            <a:off x="1126671" y="4302187"/>
            <a:ext cx="10417629" cy="707886"/>
          </a:xfrm>
          <a:prstGeom prst="rect">
            <a:avLst/>
          </a:prstGeom>
          <a:noFill/>
        </p:spPr>
        <p:txBody>
          <a:bodyPr wrap="square" rtlCol="0">
            <a:spAutoFit/>
          </a:bodyPr>
          <a:lstStyle/>
          <a:p>
            <a:r>
              <a:rPr lang="nl-BE" sz="4000" dirty="0">
                <a:hlinkClick r:id="rId4" action="ppaction://hlinksldjump"/>
              </a:rPr>
              <a:t>c. Omdat de speklaag beschermt tegen de kou.</a:t>
            </a:r>
            <a:endParaRPr lang="nl-BE" sz="4000" dirty="0"/>
          </a:p>
        </p:txBody>
      </p:sp>
    </p:spTree>
    <p:extLst>
      <p:ext uri="{BB962C8B-B14F-4D97-AF65-F5344CB8AC3E}">
        <p14:creationId xmlns:p14="http://schemas.microsoft.com/office/powerpoint/2010/main" val="1413801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1012371" y="718457"/>
            <a:ext cx="10776858" cy="1323439"/>
          </a:xfrm>
          <a:prstGeom prst="rect">
            <a:avLst/>
          </a:prstGeom>
          <a:noFill/>
        </p:spPr>
        <p:txBody>
          <a:bodyPr wrap="square" rtlCol="0">
            <a:spAutoFit/>
          </a:bodyPr>
          <a:lstStyle/>
          <a:p>
            <a:r>
              <a:rPr lang="nl-BE" sz="4000" dirty="0"/>
              <a:t>De speklaag beschermt inderdaad tegen het koude water. De haren maken de huid waterdicht.</a:t>
            </a:r>
          </a:p>
        </p:txBody>
      </p:sp>
      <p:pic>
        <p:nvPicPr>
          <p:cNvPr id="5" name="Afbeelding 4" descr="Afbeelding met tekening&#10;&#10;Automatisch gegenereerde beschrijving">
            <a:extLst>
              <a:ext uri="{FF2B5EF4-FFF2-40B4-BE49-F238E27FC236}">
                <a16:creationId xmlns:a16="http://schemas.microsoft.com/office/drawing/2014/main" id="{5ADE8307-EDFF-477E-8005-C793A24977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1582" y="2238759"/>
            <a:ext cx="3268835" cy="3154426"/>
          </a:xfrm>
          <a:prstGeom prst="rect">
            <a:avLst/>
          </a:prstGeom>
        </p:spPr>
      </p:pic>
    </p:spTree>
    <p:extLst>
      <p:ext uri="{BB962C8B-B14F-4D97-AF65-F5344CB8AC3E}">
        <p14:creationId xmlns:p14="http://schemas.microsoft.com/office/powerpoint/2010/main" val="20556775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descr="Afbeelding met voedsel, zwart, monitor, oranje&#10;&#10;Automatisch gegenereerde beschrijving">
            <a:extLst>
              <a:ext uri="{FF2B5EF4-FFF2-40B4-BE49-F238E27FC236}">
                <a16:creationId xmlns:a16="http://schemas.microsoft.com/office/drawing/2014/main" id="{A2A39457-7E36-47AB-B991-D2E4F678F3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5059" y="1111154"/>
            <a:ext cx="4741882" cy="4741882"/>
          </a:xfrm>
          <a:prstGeom prst="rect">
            <a:avLst/>
          </a:prstGeom>
        </p:spPr>
      </p:pic>
    </p:spTree>
    <p:extLst>
      <p:ext uri="{BB962C8B-B14F-4D97-AF65-F5344CB8AC3E}">
        <p14:creationId xmlns:p14="http://schemas.microsoft.com/office/powerpoint/2010/main" val="38904262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26671" y="555171"/>
            <a:ext cx="10417629" cy="769441"/>
          </a:xfrm>
          <a:prstGeom prst="rect">
            <a:avLst/>
          </a:prstGeom>
          <a:noFill/>
        </p:spPr>
        <p:txBody>
          <a:bodyPr wrap="square" rtlCol="0">
            <a:spAutoFit/>
          </a:bodyPr>
          <a:lstStyle/>
          <a:p>
            <a:r>
              <a:rPr lang="nl-BE" sz="4400" dirty="0"/>
              <a:t>15. Wat is een huiler?</a:t>
            </a:r>
          </a:p>
        </p:txBody>
      </p:sp>
      <p:sp>
        <p:nvSpPr>
          <p:cNvPr id="3" name="Tekstvak 2"/>
          <p:cNvSpPr txBox="1"/>
          <p:nvPr/>
        </p:nvSpPr>
        <p:spPr>
          <a:xfrm>
            <a:off x="1126671" y="2001721"/>
            <a:ext cx="9617528" cy="707886"/>
          </a:xfrm>
          <a:prstGeom prst="rect">
            <a:avLst/>
          </a:prstGeom>
          <a:noFill/>
        </p:spPr>
        <p:txBody>
          <a:bodyPr wrap="square" rtlCol="0">
            <a:spAutoFit/>
          </a:bodyPr>
          <a:lstStyle/>
          <a:p>
            <a:r>
              <a:rPr lang="nl-BE" sz="4000" dirty="0">
                <a:hlinkClick r:id="rId2" action="ppaction://hlinksldjump"/>
              </a:rPr>
              <a:t>a. Een jonge zeehond die zijn moeder kwijt is. </a:t>
            </a:r>
            <a:endParaRPr lang="nl-BE" sz="4000" dirty="0"/>
          </a:p>
        </p:txBody>
      </p:sp>
      <p:sp>
        <p:nvSpPr>
          <p:cNvPr id="4" name="Tekstvak 3"/>
          <p:cNvSpPr txBox="1"/>
          <p:nvPr/>
        </p:nvSpPr>
        <p:spPr>
          <a:xfrm>
            <a:off x="1126671" y="3151954"/>
            <a:ext cx="8752114" cy="707886"/>
          </a:xfrm>
          <a:prstGeom prst="rect">
            <a:avLst/>
          </a:prstGeom>
          <a:noFill/>
        </p:spPr>
        <p:txBody>
          <a:bodyPr wrap="square" rtlCol="0">
            <a:spAutoFit/>
          </a:bodyPr>
          <a:lstStyle/>
          <a:p>
            <a:r>
              <a:rPr lang="nl-BE" sz="4000" dirty="0">
                <a:hlinkClick r:id="rId3" action="ppaction://hlinksldjump"/>
              </a:rPr>
              <a:t>b. Een oude zeehond die moe is.</a:t>
            </a:r>
            <a:endParaRPr lang="nl-BE" sz="4000" dirty="0"/>
          </a:p>
        </p:txBody>
      </p:sp>
      <p:sp>
        <p:nvSpPr>
          <p:cNvPr id="5" name="Tekstvak 4"/>
          <p:cNvSpPr txBox="1"/>
          <p:nvPr/>
        </p:nvSpPr>
        <p:spPr>
          <a:xfrm>
            <a:off x="1126671" y="4302187"/>
            <a:ext cx="9225643" cy="707886"/>
          </a:xfrm>
          <a:prstGeom prst="rect">
            <a:avLst/>
          </a:prstGeom>
          <a:noFill/>
        </p:spPr>
        <p:txBody>
          <a:bodyPr wrap="square" rtlCol="0">
            <a:spAutoFit/>
          </a:bodyPr>
          <a:lstStyle/>
          <a:p>
            <a:r>
              <a:rPr lang="nl-BE" sz="4000" dirty="0">
                <a:hlinkClick r:id="rId3" action="ppaction://hlinksldjump"/>
              </a:rPr>
              <a:t>c. Een zeehond die honger heeft.</a:t>
            </a:r>
            <a:endParaRPr lang="nl-BE" sz="4000" dirty="0"/>
          </a:p>
        </p:txBody>
      </p:sp>
    </p:spTree>
    <p:extLst>
      <p:ext uri="{BB962C8B-B14F-4D97-AF65-F5344CB8AC3E}">
        <p14:creationId xmlns:p14="http://schemas.microsoft.com/office/powerpoint/2010/main" val="34476697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424542" y="489857"/>
            <a:ext cx="11299371" cy="3170099"/>
          </a:xfrm>
          <a:prstGeom prst="rect">
            <a:avLst/>
          </a:prstGeom>
          <a:noFill/>
        </p:spPr>
        <p:txBody>
          <a:bodyPr wrap="square" rtlCol="0">
            <a:spAutoFit/>
          </a:bodyPr>
          <a:lstStyle/>
          <a:p>
            <a:r>
              <a:rPr lang="nl-BE" sz="4000" dirty="0"/>
              <a:t>Een huiler is een jonge zeehond die op het strand ligt en zijn moeder is kwijtgeraakt. Indien hij ze niet meer terugvindt, wordt hij meegenomen naar een zeehondencrèche waar het verzorgd wordt en gevoed wordt om aan te sterken.</a:t>
            </a:r>
          </a:p>
        </p:txBody>
      </p:sp>
      <p:pic>
        <p:nvPicPr>
          <p:cNvPr id="5" name="Afbeelding 4" descr="Afbeelding met kamer, voedsel&#10;&#10;Automatisch gegenereerde beschrijving">
            <a:extLst>
              <a:ext uri="{FF2B5EF4-FFF2-40B4-BE49-F238E27FC236}">
                <a16:creationId xmlns:a16="http://schemas.microsoft.com/office/drawing/2014/main" id="{9B0ACF67-95D7-4F25-AB8E-F8959BDAAA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3867073"/>
            <a:ext cx="2286000" cy="2286000"/>
          </a:xfrm>
          <a:prstGeom prst="rect">
            <a:avLst/>
          </a:prstGeom>
        </p:spPr>
      </p:pic>
    </p:spTree>
    <p:extLst>
      <p:ext uri="{BB962C8B-B14F-4D97-AF65-F5344CB8AC3E}">
        <p14:creationId xmlns:p14="http://schemas.microsoft.com/office/powerpoint/2010/main" val="7826940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descr="Afbeelding met tekening&#10;&#10;Automatisch gegenereerde beschrijving">
            <a:extLst>
              <a:ext uri="{FF2B5EF4-FFF2-40B4-BE49-F238E27FC236}">
                <a16:creationId xmlns:a16="http://schemas.microsoft.com/office/drawing/2014/main" id="{E2E08271-318D-467C-9EAD-CA03A3FFFD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238" y="1524238"/>
            <a:ext cx="3809524" cy="3809524"/>
          </a:xfrm>
          <a:prstGeom prst="rect">
            <a:avLst/>
          </a:prstGeom>
        </p:spPr>
      </p:pic>
    </p:spTree>
    <p:extLst>
      <p:ext uri="{BB962C8B-B14F-4D97-AF65-F5344CB8AC3E}">
        <p14:creationId xmlns:p14="http://schemas.microsoft.com/office/powerpoint/2010/main" val="9219340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26671" y="555171"/>
            <a:ext cx="11065329" cy="1446550"/>
          </a:xfrm>
          <a:prstGeom prst="rect">
            <a:avLst/>
          </a:prstGeom>
          <a:noFill/>
        </p:spPr>
        <p:txBody>
          <a:bodyPr wrap="square" rtlCol="0">
            <a:spAutoFit/>
          </a:bodyPr>
          <a:lstStyle/>
          <a:p>
            <a:r>
              <a:rPr lang="nl-BE" sz="4400" dirty="0"/>
              <a:t>16. Waarom moet een jonge zeehond meteen </a:t>
            </a:r>
            <a:br>
              <a:rPr lang="nl-BE" sz="4400" dirty="0"/>
            </a:br>
            <a:r>
              <a:rPr lang="nl-BE" sz="4400" dirty="0"/>
              <a:t>       na de geboorte kunnen zwemmen?</a:t>
            </a:r>
          </a:p>
        </p:txBody>
      </p:sp>
      <p:sp>
        <p:nvSpPr>
          <p:cNvPr id="3" name="Tekstvak 2"/>
          <p:cNvSpPr txBox="1"/>
          <p:nvPr/>
        </p:nvSpPr>
        <p:spPr>
          <a:xfrm>
            <a:off x="1126670" y="2001721"/>
            <a:ext cx="10352315" cy="707886"/>
          </a:xfrm>
          <a:prstGeom prst="rect">
            <a:avLst/>
          </a:prstGeom>
          <a:noFill/>
        </p:spPr>
        <p:txBody>
          <a:bodyPr wrap="square" rtlCol="0">
            <a:spAutoFit/>
          </a:bodyPr>
          <a:lstStyle/>
          <a:p>
            <a:r>
              <a:rPr lang="nl-BE" sz="4000" dirty="0">
                <a:hlinkClick r:id="rId2" action="ppaction://hlinksldjump"/>
              </a:rPr>
              <a:t>a. Omdat jongen geboren worden in het water. </a:t>
            </a:r>
            <a:endParaRPr lang="nl-BE" sz="4000" dirty="0"/>
          </a:p>
        </p:txBody>
      </p:sp>
      <p:sp>
        <p:nvSpPr>
          <p:cNvPr id="4" name="Tekstvak 3"/>
          <p:cNvSpPr txBox="1"/>
          <p:nvPr/>
        </p:nvSpPr>
        <p:spPr>
          <a:xfrm>
            <a:off x="1126670" y="3151954"/>
            <a:ext cx="8752114" cy="707886"/>
          </a:xfrm>
          <a:prstGeom prst="rect">
            <a:avLst/>
          </a:prstGeom>
          <a:noFill/>
        </p:spPr>
        <p:txBody>
          <a:bodyPr wrap="square" rtlCol="0">
            <a:spAutoFit/>
          </a:bodyPr>
          <a:lstStyle/>
          <a:p>
            <a:r>
              <a:rPr lang="nl-BE" sz="4000" dirty="0">
                <a:hlinkClick r:id="rId3" action="ppaction://hlinksldjump"/>
              </a:rPr>
              <a:t>b. Ze hoeven dat niet te kunnen.</a:t>
            </a:r>
            <a:endParaRPr lang="nl-BE" sz="4000" dirty="0"/>
          </a:p>
        </p:txBody>
      </p:sp>
      <p:sp>
        <p:nvSpPr>
          <p:cNvPr id="5" name="Tekstvak 4"/>
          <p:cNvSpPr txBox="1"/>
          <p:nvPr/>
        </p:nvSpPr>
        <p:spPr>
          <a:xfrm>
            <a:off x="1126671" y="4302187"/>
            <a:ext cx="10793186" cy="1323439"/>
          </a:xfrm>
          <a:prstGeom prst="rect">
            <a:avLst/>
          </a:prstGeom>
          <a:noFill/>
        </p:spPr>
        <p:txBody>
          <a:bodyPr wrap="square" rtlCol="0">
            <a:spAutoFit/>
          </a:bodyPr>
          <a:lstStyle/>
          <a:p>
            <a:r>
              <a:rPr lang="nl-BE" sz="4000" dirty="0">
                <a:hlinkClick r:id="rId4" action="ppaction://hlinksldjump"/>
              </a:rPr>
              <a:t>c. Omdat als het vloed wordt de zandbanken </a:t>
            </a:r>
            <a:br>
              <a:rPr lang="nl-BE" sz="4000" dirty="0">
                <a:hlinkClick r:id="rId4" action="ppaction://hlinksldjump"/>
              </a:rPr>
            </a:br>
            <a:r>
              <a:rPr lang="nl-BE" sz="4000" dirty="0">
                <a:hlinkClick r:id="rId4" action="ppaction://hlinksldjump"/>
              </a:rPr>
              <a:t>waarop de zeehond ligt onder water lopen.</a:t>
            </a:r>
            <a:endParaRPr lang="nl-BE" sz="4000" dirty="0"/>
          </a:p>
        </p:txBody>
      </p:sp>
    </p:spTree>
    <p:extLst>
      <p:ext uri="{BB962C8B-B14F-4D97-AF65-F5344CB8AC3E}">
        <p14:creationId xmlns:p14="http://schemas.microsoft.com/office/powerpoint/2010/main" val="5986048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653143" y="669471"/>
            <a:ext cx="10874828" cy="1938992"/>
          </a:xfrm>
          <a:prstGeom prst="rect">
            <a:avLst/>
          </a:prstGeom>
          <a:noFill/>
        </p:spPr>
        <p:txBody>
          <a:bodyPr wrap="square" rtlCol="0">
            <a:spAutoFit/>
          </a:bodyPr>
          <a:lstStyle/>
          <a:p>
            <a:r>
              <a:rPr lang="nl-BE" sz="4000" dirty="0"/>
              <a:t>Jongen van gewone zeehonden worden geboren bij eb en moeten na ongeveer 6 uur kunnen zwemmen omdat het dan vloed is.</a:t>
            </a:r>
          </a:p>
        </p:txBody>
      </p:sp>
      <p:pic>
        <p:nvPicPr>
          <p:cNvPr id="5" name="Afbeelding 4" descr="Afbeelding met tekening&#10;&#10;Automatisch gegenereerde beschrijving">
            <a:extLst>
              <a:ext uri="{FF2B5EF4-FFF2-40B4-BE49-F238E27FC236}">
                <a16:creationId xmlns:a16="http://schemas.microsoft.com/office/drawing/2014/main" id="{EF1980DA-DFC9-4724-84D3-F996785FF1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2296" y="2608463"/>
            <a:ext cx="3718302" cy="3718302"/>
          </a:xfrm>
          <a:prstGeom prst="rect">
            <a:avLst/>
          </a:prstGeom>
        </p:spPr>
      </p:pic>
    </p:spTree>
    <p:extLst>
      <p:ext uri="{BB962C8B-B14F-4D97-AF65-F5344CB8AC3E}">
        <p14:creationId xmlns:p14="http://schemas.microsoft.com/office/powerpoint/2010/main" val="14079189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1143000" y="1012371"/>
            <a:ext cx="9388929" cy="707886"/>
          </a:xfrm>
          <a:prstGeom prst="rect">
            <a:avLst/>
          </a:prstGeom>
          <a:noFill/>
        </p:spPr>
        <p:txBody>
          <a:bodyPr wrap="square" rtlCol="0">
            <a:spAutoFit/>
          </a:bodyPr>
          <a:lstStyle/>
          <a:p>
            <a:r>
              <a:rPr lang="nl-BE" sz="4000" dirty="0"/>
              <a:t>Jongen worden niet geboren in het water.</a:t>
            </a:r>
          </a:p>
        </p:txBody>
      </p:sp>
      <p:pic>
        <p:nvPicPr>
          <p:cNvPr id="5" name="Afbeelding 4" descr="Afbeelding met licht&#10;&#10;Automatisch gegenereerde beschrijving">
            <a:extLst>
              <a:ext uri="{FF2B5EF4-FFF2-40B4-BE49-F238E27FC236}">
                <a16:creationId xmlns:a16="http://schemas.microsoft.com/office/drawing/2014/main" id="{0120F3D9-5740-4764-BE7B-EB64F143E9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5905" y="2114683"/>
            <a:ext cx="3500190" cy="3527535"/>
          </a:xfrm>
          <a:prstGeom prst="rect">
            <a:avLst/>
          </a:prstGeom>
        </p:spPr>
      </p:pic>
    </p:spTree>
    <p:extLst>
      <p:ext uri="{BB962C8B-B14F-4D97-AF65-F5344CB8AC3E}">
        <p14:creationId xmlns:p14="http://schemas.microsoft.com/office/powerpoint/2010/main" val="40168640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718457" y="408215"/>
            <a:ext cx="11201400" cy="1323439"/>
          </a:xfrm>
          <a:prstGeom prst="rect">
            <a:avLst/>
          </a:prstGeom>
          <a:noFill/>
        </p:spPr>
        <p:txBody>
          <a:bodyPr wrap="square" rtlCol="0">
            <a:spAutoFit/>
          </a:bodyPr>
          <a:lstStyle/>
          <a:p>
            <a:r>
              <a:rPr lang="nl-BE" sz="4000" dirty="0"/>
              <a:t>Aan de polen moeten ze niet onmiddellijk kunnen zwemmen omdat de moeder hen langer zoogt. </a:t>
            </a:r>
          </a:p>
        </p:txBody>
      </p:sp>
      <p:pic>
        <p:nvPicPr>
          <p:cNvPr id="5" name="Afbeelding 4">
            <a:extLst>
              <a:ext uri="{FF2B5EF4-FFF2-40B4-BE49-F238E27FC236}">
                <a16:creationId xmlns:a16="http://schemas.microsoft.com/office/drawing/2014/main" id="{0564AEA8-F713-447D-84B5-23A90C0444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5905" y="1665232"/>
            <a:ext cx="3500190" cy="3527535"/>
          </a:xfrm>
          <a:prstGeom prst="rect">
            <a:avLst/>
          </a:prstGeom>
        </p:spPr>
      </p:pic>
    </p:spTree>
    <p:extLst>
      <p:ext uri="{BB962C8B-B14F-4D97-AF65-F5344CB8AC3E}">
        <p14:creationId xmlns:p14="http://schemas.microsoft.com/office/powerpoint/2010/main" val="1795253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sresultaat voor quiz zeehond"/>
          <p:cNvPicPr/>
          <p:nvPr/>
        </p:nvPicPr>
        <p:blipFill>
          <a:blip r:embed="rId2">
            <a:extLst>
              <a:ext uri="{28A0092B-C50C-407E-A947-70E740481C1C}">
                <a14:useLocalDpi xmlns:a14="http://schemas.microsoft.com/office/drawing/2010/main" val="0"/>
              </a:ext>
            </a:extLst>
          </a:blip>
          <a:srcRect/>
          <a:stretch>
            <a:fillRect/>
          </a:stretch>
        </p:blipFill>
        <p:spPr bwMode="auto">
          <a:xfrm>
            <a:off x="329745" y="114300"/>
            <a:ext cx="4534355" cy="2108199"/>
          </a:xfrm>
          <a:prstGeom prst="rect">
            <a:avLst/>
          </a:prstGeom>
          <a:noFill/>
          <a:ln>
            <a:noFill/>
          </a:ln>
        </p:spPr>
      </p:pic>
      <p:sp>
        <p:nvSpPr>
          <p:cNvPr id="3" name="Tekstvak 2"/>
          <p:cNvSpPr txBox="1"/>
          <p:nvPr/>
        </p:nvSpPr>
        <p:spPr>
          <a:xfrm>
            <a:off x="84816" y="2324101"/>
            <a:ext cx="12107184" cy="5016758"/>
          </a:xfrm>
          <a:prstGeom prst="rect">
            <a:avLst/>
          </a:prstGeom>
          <a:noFill/>
        </p:spPr>
        <p:txBody>
          <a:bodyPr wrap="square" rtlCol="0">
            <a:spAutoFit/>
          </a:bodyPr>
          <a:lstStyle/>
          <a:p>
            <a:r>
              <a:rPr lang="nl-BE" sz="3200" dirty="0"/>
              <a:t>De zeehond heeft korte poten (= flippers).</a:t>
            </a:r>
          </a:p>
          <a:p>
            <a:pPr marL="342900" indent="-342900">
              <a:buFontTx/>
              <a:buChar char="-"/>
            </a:pPr>
            <a:r>
              <a:rPr lang="nl-BE" sz="3200" dirty="0"/>
              <a:t>Zijn </a:t>
            </a:r>
            <a:r>
              <a:rPr lang="nl-BE" sz="3200" b="1" dirty="0">
                <a:solidFill>
                  <a:srgbClr val="00B050"/>
                </a:solidFill>
              </a:rPr>
              <a:t>voorpoten</a:t>
            </a:r>
            <a:r>
              <a:rPr lang="nl-BE" sz="3200" dirty="0"/>
              <a:t> zitten vast aan de zijkanten van zijn lijf. Hij gebruikt ze om te </a:t>
            </a:r>
            <a:r>
              <a:rPr lang="nl-BE" sz="3200" b="1" dirty="0">
                <a:solidFill>
                  <a:srgbClr val="00B050"/>
                </a:solidFill>
              </a:rPr>
              <a:t>sturen</a:t>
            </a:r>
            <a:r>
              <a:rPr lang="nl-BE" sz="3200" b="1" dirty="0"/>
              <a:t>.</a:t>
            </a:r>
            <a:endParaRPr lang="nl-BE" sz="3200" dirty="0"/>
          </a:p>
          <a:p>
            <a:pPr marL="342900" indent="-342900">
              <a:buFontTx/>
              <a:buChar char="-"/>
            </a:pPr>
            <a:r>
              <a:rPr lang="nl-BE" sz="3200" dirty="0"/>
              <a:t>Met zijn </a:t>
            </a:r>
            <a:r>
              <a:rPr lang="nl-BE" sz="3200" b="1" dirty="0">
                <a:solidFill>
                  <a:srgbClr val="7030A0"/>
                </a:solidFill>
              </a:rPr>
              <a:t>achterpoten zwemt </a:t>
            </a:r>
            <a:r>
              <a:rPr lang="nl-BE" sz="3200" dirty="0"/>
              <a:t>hij en kan hij snelheid maken. Ze zijn tot een soort vinnen vergroeid. Ze kunnen niet lopen omdat de achterste </a:t>
            </a:r>
            <a:r>
              <a:rPr lang="nl-BE" sz="3200" dirty="0" err="1"/>
              <a:t>vinpoten</a:t>
            </a:r>
            <a:r>
              <a:rPr lang="nl-BE" sz="3200" dirty="0"/>
              <a:t> in het verlengde van het lichaam staan. Wij kunnen onze armen draaien, de zeehond moet de poten altijd naar achter houden. Hierdoor slepen ze hun lichaam over de grond en zetten zich af met de voorste flippers. Deze beweging wordt '</a:t>
            </a:r>
            <a:r>
              <a:rPr lang="nl-BE" sz="3200" dirty="0">
                <a:solidFill>
                  <a:srgbClr val="FF0000"/>
                </a:solidFill>
              </a:rPr>
              <a:t>bobberen</a:t>
            </a:r>
            <a:r>
              <a:rPr lang="nl-BE" sz="3200" dirty="0"/>
              <a:t>' genoemd.</a:t>
            </a:r>
            <a:br>
              <a:rPr lang="nl-BE" sz="3200" dirty="0"/>
            </a:br>
            <a:endParaRPr lang="nl-BE" sz="3200" dirty="0"/>
          </a:p>
        </p:txBody>
      </p:sp>
      <p:pic>
        <p:nvPicPr>
          <p:cNvPr id="12290" name="Picture 2" descr="Bobberende zeehond | © Ecomare"/>
          <p:cNvPicPr>
            <a:picLocks noChangeAspect="1" noChangeArrowheads="1"/>
          </p:cNvPicPr>
          <p:nvPr/>
        </p:nvPicPr>
        <p:blipFill rotWithShape="1">
          <a:blip r:embed="rId3">
            <a:extLst>
              <a:ext uri="{28A0092B-C50C-407E-A947-70E740481C1C}">
                <a14:useLocalDpi xmlns:a14="http://schemas.microsoft.com/office/drawing/2010/main" val="0"/>
              </a:ext>
            </a:extLst>
          </a:blip>
          <a:srcRect t="2417" b="1207"/>
          <a:stretch/>
        </p:blipFill>
        <p:spPr bwMode="auto">
          <a:xfrm>
            <a:off x="5380718" y="787400"/>
            <a:ext cx="6447060" cy="1447799"/>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7429499" y="227894"/>
            <a:ext cx="1910443" cy="523220"/>
          </a:xfrm>
          <a:prstGeom prst="rect">
            <a:avLst/>
          </a:prstGeom>
          <a:noFill/>
        </p:spPr>
        <p:txBody>
          <a:bodyPr wrap="square" rtlCol="0">
            <a:spAutoFit/>
          </a:bodyPr>
          <a:lstStyle/>
          <a:p>
            <a:r>
              <a:rPr lang="nl-BE" sz="2800" dirty="0">
                <a:solidFill>
                  <a:srgbClr val="FF0000"/>
                </a:solidFill>
              </a:rPr>
              <a:t>BOBBEREN</a:t>
            </a:r>
          </a:p>
        </p:txBody>
      </p:sp>
    </p:spTree>
    <p:extLst>
      <p:ext uri="{BB962C8B-B14F-4D97-AF65-F5344CB8AC3E}">
        <p14:creationId xmlns:p14="http://schemas.microsoft.com/office/powerpoint/2010/main" val="193379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wipe(down)">
                                      <p:cBhvr>
                                        <p:cTn id="12" dur="580">
                                          <p:stCondLst>
                                            <p:cond delay="0"/>
                                          </p:stCondLst>
                                        </p:cTn>
                                        <p:tgtEl>
                                          <p:spTgt spid="12290"/>
                                        </p:tgtEl>
                                      </p:cBhvr>
                                    </p:animEffect>
                                    <p:anim calcmode="lin" valueType="num">
                                      <p:cBhvr>
                                        <p:cTn id="13" dur="1822" tmFilter="0,0; 0.14,0.36; 0.43,0.73; 0.71,0.91; 1.0,1.0">
                                          <p:stCondLst>
                                            <p:cond delay="0"/>
                                          </p:stCondLst>
                                        </p:cTn>
                                        <p:tgtEl>
                                          <p:spTgt spid="1229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229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229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229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2290"/>
                                        </p:tgtEl>
                                        <p:attrNameLst>
                                          <p:attrName>ppt_y</p:attrName>
                                        </p:attrNameLst>
                                      </p:cBhvr>
                                      <p:tavLst>
                                        <p:tav tm="0" fmla="#ppt_y-sin(pi*$)/81">
                                          <p:val>
                                            <p:fltVal val="0"/>
                                          </p:val>
                                        </p:tav>
                                        <p:tav tm="100000">
                                          <p:val>
                                            <p:fltVal val="1"/>
                                          </p:val>
                                        </p:tav>
                                      </p:tavLst>
                                    </p:anim>
                                    <p:animScale>
                                      <p:cBhvr>
                                        <p:cTn id="18" dur="26">
                                          <p:stCondLst>
                                            <p:cond delay="650"/>
                                          </p:stCondLst>
                                        </p:cTn>
                                        <p:tgtEl>
                                          <p:spTgt spid="12290"/>
                                        </p:tgtEl>
                                      </p:cBhvr>
                                      <p:to x="100000" y="60000"/>
                                    </p:animScale>
                                    <p:animScale>
                                      <p:cBhvr>
                                        <p:cTn id="19" dur="166" decel="50000">
                                          <p:stCondLst>
                                            <p:cond delay="676"/>
                                          </p:stCondLst>
                                        </p:cTn>
                                        <p:tgtEl>
                                          <p:spTgt spid="12290"/>
                                        </p:tgtEl>
                                      </p:cBhvr>
                                      <p:to x="100000" y="100000"/>
                                    </p:animScale>
                                    <p:animScale>
                                      <p:cBhvr>
                                        <p:cTn id="20" dur="26">
                                          <p:stCondLst>
                                            <p:cond delay="1312"/>
                                          </p:stCondLst>
                                        </p:cTn>
                                        <p:tgtEl>
                                          <p:spTgt spid="12290"/>
                                        </p:tgtEl>
                                      </p:cBhvr>
                                      <p:to x="100000" y="80000"/>
                                    </p:animScale>
                                    <p:animScale>
                                      <p:cBhvr>
                                        <p:cTn id="21" dur="166" decel="50000">
                                          <p:stCondLst>
                                            <p:cond delay="1338"/>
                                          </p:stCondLst>
                                        </p:cTn>
                                        <p:tgtEl>
                                          <p:spTgt spid="12290"/>
                                        </p:tgtEl>
                                      </p:cBhvr>
                                      <p:to x="100000" y="100000"/>
                                    </p:animScale>
                                    <p:animScale>
                                      <p:cBhvr>
                                        <p:cTn id="22" dur="26">
                                          <p:stCondLst>
                                            <p:cond delay="1642"/>
                                          </p:stCondLst>
                                        </p:cTn>
                                        <p:tgtEl>
                                          <p:spTgt spid="12290"/>
                                        </p:tgtEl>
                                      </p:cBhvr>
                                      <p:to x="100000" y="90000"/>
                                    </p:animScale>
                                    <p:animScale>
                                      <p:cBhvr>
                                        <p:cTn id="23" dur="166" decel="50000">
                                          <p:stCondLst>
                                            <p:cond delay="1668"/>
                                          </p:stCondLst>
                                        </p:cTn>
                                        <p:tgtEl>
                                          <p:spTgt spid="12290"/>
                                        </p:tgtEl>
                                      </p:cBhvr>
                                      <p:to x="100000" y="100000"/>
                                    </p:animScale>
                                    <p:animScale>
                                      <p:cBhvr>
                                        <p:cTn id="24" dur="26">
                                          <p:stCondLst>
                                            <p:cond delay="1808"/>
                                          </p:stCondLst>
                                        </p:cTn>
                                        <p:tgtEl>
                                          <p:spTgt spid="12290"/>
                                        </p:tgtEl>
                                      </p:cBhvr>
                                      <p:to x="100000" y="95000"/>
                                    </p:animScale>
                                    <p:animScale>
                                      <p:cBhvr>
                                        <p:cTn id="25" dur="166" decel="50000">
                                          <p:stCondLst>
                                            <p:cond delay="1834"/>
                                          </p:stCondLst>
                                        </p:cTn>
                                        <p:tgtEl>
                                          <p:spTgt spid="12290"/>
                                        </p:tgtEl>
                                      </p:cBhvr>
                                      <p:to x="100000" y="100000"/>
                                    </p:animScale>
                                  </p:childTnLst>
                                </p:cTn>
                              </p:par>
                              <p:par>
                                <p:cTn id="26" presetID="2" presetClass="entr" presetSubtype="4" fill="hold" nodeType="with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additive="base">
                                        <p:cTn id="2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 calcmode="lin" valueType="num">
                                      <p:cBhvr additive="base">
                                        <p:cTn id="3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 calcmode="lin" valueType="num">
                                      <p:cBhvr additive="base">
                                        <p:cTn id="4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 calcmode="lin" valueType="num">
                                      <p:cBhvr additive="base">
                                        <p:cTn id="4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Grijze zeeh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223" y="385469"/>
            <a:ext cx="4236811" cy="3177608"/>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415636" y="3813463"/>
            <a:ext cx="9871363" cy="3477875"/>
          </a:xfrm>
          <a:prstGeom prst="rect">
            <a:avLst/>
          </a:prstGeom>
          <a:noFill/>
        </p:spPr>
        <p:txBody>
          <a:bodyPr wrap="square" rtlCol="0">
            <a:spAutoFit/>
          </a:bodyPr>
          <a:lstStyle/>
          <a:p>
            <a:r>
              <a:rPr lang="nl-BE" sz="4400" dirty="0"/>
              <a:t>16. Wie ben ik?</a:t>
            </a:r>
          </a:p>
          <a:p>
            <a:pPr marL="742950" indent="-742950">
              <a:buAutoNum type="alphaLcPeriod"/>
            </a:pPr>
            <a:r>
              <a:rPr lang="nl-BE" sz="4400" dirty="0">
                <a:hlinkClick r:id="rId3" action="ppaction://hlinksldjump"/>
              </a:rPr>
              <a:t>Een zeeleeuw.</a:t>
            </a:r>
            <a:endParaRPr lang="nl-BE" sz="4400" dirty="0"/>
          </a:p>
          <a:p>
            <a:pPr marL="742950" indent="-742950">
              <a:buAutoNum type="alphaLcPeriod"/>
            </a:pPr>
            <a:r>
              <a:rPr lang="nl-BE" sz="4400" dirty="0">
                <a:hlinkClick r:id="rId4" action="ppaction://hlinksldjump"/>
              </a:rPr>
              <a:t>Een grijze zeehond</a:t>
            </a:r>
            <a:endParaRPr lang="nl-BE" sz="4400" dirty="0"/>
          </a:p>
          <a:p>
            <a:pPr marL="742950" indent="-742950">
              <a:buAutoNum type="alphaLcPeriod"/>
            </a:pPr>
            <a:r>
              <a:rPr lang="nl-BE" sz="4400" dirty="0">
                <a:hlinkClick r:id="rId3" action="ppaction://hlinksldjump"/>
              </a:rPr>
              <a:t>Een gewone zeehond.</a:t>
            </a:r>
            <a:endParaRPr lang="nl-BE" sz="4400" dirty="0"/>
          </a:p>
          <a:p>
            <a:endParaRPr lang="nl-BE" sz="4400" dirty="0"/>
          </a:p>
        </p:txBody>
      </p:sp>
    </p:spTree>
    <p:extLst>
      <p:ext uri="{BB962C8B-B14F-4D97-AF65-F5344CB8AC3E}">
        <p14:creationId xmlns:p14="http://schemas.microsoft.com/office/powerpoint/2010/main" val="39538686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1153391" y="748145"/>
            <a:ext cx="9580418" cy="1323439"/>
          </a:xfrm>
          <a:prstGeom prst="rect">
            <a:avLst/>
          </a:prstGeom>
          <a:noFill/>
        </p:spPr>
        <p:txBody>
          <a:bodyPr wrap="square" rtlCol="0">
            <a:spAutoFit/>
          </a:bodyPr>
          <a:lstStyle/>
          <a:p>
            <a:r>
              <a:rPr lang="nl-BE" sz="4000" dirty="0"/>
              <a:t>Ik heb een spitse kop dus ben ik een grijze zeehond.</a:t>
            </a:r>
          </a:p>
        </p:txBody>
      </p:sp>
      <p:pic>
        <p:nvPicPr>
          <p:cNvPr id="6" name="Afbeelding 5" descr="Afbeelding met lamp&#10;&#10;Automatisch gegenereerde beschrijving">
            <a:extLst>
              <a:ext uri="{FF2B5EF4-FFF2-40B4-BE49-F238E27FC236}">
                <a16:creationId xmlns:a16="http://schemas.microsoft.com/office/drawing/2014/main" id="{0E1588C4-F818-45F0-8B03-0C0C8F9613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9742" y="2071584"/>
            <a:ext cx="4432515" cy="4432515"/>
          </a:xfrm>
          <a:prstGeom prst="rect">
            <a:avLst/>
          </a:prstGeom>
        </p:spPr>
      </p:pic>
    </p:spTree>
    <p:extLst>
      <p:ext uri="{BB962C8B-B14F-4D97-AF65-F5344CB8AC3E}">
        <p14:creationId xmlns:p14="http://schemas.microsoft.com/office/powerpoint/2010/main" val="82462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beeldingsresultaat voor zeehond tekenen">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76657" y="5010073"/>
            <a:ext cx="2743200" cy="168592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3636819" y="1288473"/>
            <a:ext cx="7762009" cy="707886"/>
          </a:xfrm>
          <a:prstGeom prst="rect">
            <a:avLst/>
          </a:prstGeom>
          <a:noFill/>
        </p:spPr>
        <p:txBody>
          <a:bodyPr wrap="square" rtlCol="0">
            <a:spAutoFit/>
          </a:bodyPr>
          <a:lstStyle/>
          <a:p>
            <a:r>
              <a:rPr lang="nl-BE" sz="4000" dirty="0"/>
              <a:t>Jammer! Dit is niet juist!</a:t>
            </a:r>
          </a:p>
        </p:txBody>
      </p:sp>
      <p:pic>
        <p:nvPicPr>
          <p:cNvPr id="5" name="Afbeelding 4" descr="Afbeelding met tekening&#10;&#10;Automatisch gegenereerde beschrijving">
            <a:extLst>
              <a:ext uri="{FF2B5EF4-FFF2-40B4-BE49-F238E27FC236}">
                <a16:creationId xmlns:a16="http://schemas.microsoft.com/office/drawing/2014/main" id="{29C3118E-A966-40E7-8338-DCACF753BF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8247" y="1996359"/>
            <a:ext cx="3815505" cy="3815505"/>
          </a:xfrm>
          <a:prstGeom prst="rect">
            <a:avLst/>
          </a:prstGeom>
        </p:spPr>
      </p:pic>
    </p:spTree>
    <p:extLst>
      <p:ext uri="{BB962C8B-B14F-4D97-AF65-F5344CB8AC3E}">
        <p14:creationId xmlns:p14="http://schemas.microsoft.com/office/powerpoint/2010/main" val="40377819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14552" y="241660"/>
            <a:ext cx="11315700" cy="1938992"/>
          </a:xfrm>
          <a:prstGeom prst="rect">
            <a:avLst/>
          </a:prstGeom>
          <a:noFill/>
        </p:spPr>
        <p:txBody>
          <a:bodyPr wrap="square" rtlCol="0">
            <a:spAutoFit/>
          </a:bodyPr>
          <a:lstStyle/>
          <a:p>
            <a:pPr algn="ctr"/>
            <a:r>
              <a:rPr lang="nl-BE" sz="6000" dirty="0"/>
              <a:t>Proficiat! Je bent nu een echte zeehondenkenner!</a:t>
            </a:r>
          </a:p>
        </p:txBody>
      </p:sp>
      <p:pic>
        <p:nvPicPr>
          <p:cNvPr id="6" name="Afbeelding 5" descr="Afbeelding met sneeuw, buiten, dier, polair&#10;&#10;Automatisch gegenereerde beschrijving">
            <a:extLst>
              <a:ext uri="{FF2B5EF4-FFF2-40B4-BE49-F238E27FC236}">
                <a16:creationId xmlns:a16="http://schemas.microsoft.com/office/drawing/2014/main" id="{8A3582FC-A424-4D59-BAEE-12626351C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994" y="2418595"/>
            <a:ext cx="6720012" cy="3774717"/>
          </a:xfrm>
          <a:prstGeom prst="rect">
            <a:avLst/>
          </a:prstGeom>
        </p:spPr>
      </p:pic>
    </p:spTree>
    <p:extLst>
      <p:ext uri="{BB962C8B-B14F-4D97-AF65-F5344CB8AC3E}">
        <p14:creationId xmlns:p14="http://schemas.microsoft.com/office/powerpoint/2010/main" val="3646039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ecomare.nl/typo3temp/GB/b8ea32c9a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714" y="151944"/>
            <a:ext cx="7641770" cy="2881035"/>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881744" y="3156582"/>
            <a:ext cx="11310256" cy="3539430"/>
          </a:xfrm>
          <a:prstGeom prst="rect">
            <a:avLst/>
          </a:prstGeom>
        </p:spPr>
        <p:txBody>
          <a:bodyPr wrap="square">
            <a:spAutoFit/>
          </a:bodyPr>
          <a:lstStyle/>
          <a:p>
            <a:r>
              <a:rPr lang="nl-BE" sz="3200" dirty="0">
                <a:solidFill>
                  <a:srgbClr val="333333"/>
                </a:solidFill>
                <a:latin typeface="Trebuchet MS" panose="020B0603020202020204" pitchFamily="34" charset="0"/>
              </a:rPr>
              <a:t>Zeehonden kunnen </a:t>
            </a:r>
            <a:r>
              <a:rPr lang="nl-BE" sz="3200" dirty="0">
                <a:solidFill>
                  <a:srgbClr val="FF0000"/>
                </a:solidFill>
                <a:latin typeface="Trebuchet MS" panose="020B0603020202020204" pitchFamily="34" charset="0"/>
              </a:rPr>
              <a:t>zowel op het droge als in het water slapen</a:t>
            </a:r>
            <a:r>
              <a:rPr lang="nl-BE" sz="3200" dirty="0">
                <a:solidFill>
                  <a:srgbClr val="333333"/>
                </a:solidFill>
                <a:latin typeface="Trebuchet MS" panose="020B0603020202020204" pitchFamily="34" charset="0"/>
              </a:rPr>
              <a:t>. In het water slapen ze rechtop drijvend als een grote dobber, of horizontaal drijvend aan de oppervlakte. Omdat ze tijdens het slapen niet actief zwemmen kunnen ze lang zonder adem. Er zijn gevallen bekend van zeehonden die </a:t>
            </a:r>
            <a:r>
              <a:rPr lang="nl-BE" sz="3200" dirty="0">
                <a:solidFill>
                  <a:srgbClr val="FF0000"/>
                </a:solidFill>
                <a:latin typeface="Trebuchet MS" panose="020B0603020202020204" pitchFamily="34" charset="0"/>
              </a:rPr>
              <a:t>een half uur onder water </a:t>
            </a:r>
            <a:r>
              <a:rPr lang="nl-BE" sz="3200" dirty="0">
                <a:solidFill>
                  <a:srgbClr val="333333"/>
                </a:solidFill>
                <a:latin typeface="Trebuchet MS" panose="020B0603020202020204" pitchFamily="34" charset="0"/>
              </a:rPr>
              <a:t>bleven. Meestal blijven ze niet langer dan een kwartier onder water.</a:t>
            </a:r>
            <a:endParaRPr lang="nl-BE" sz="3200" dirty="0"/>
          </a:p>
        </p:txBody>
      </p:sp>
    </p:spTree>
    <p:extLst>
      <p:ext uri="{BB962C8B-B14F-4D97-AF65-F5344CB8AC3E}">
        <p14:creationId xmlns:p14="http://schemas.microsoft.com/office/powerpoint/2010/main" val="217874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anim calcmode="lin" valueType="num">
                                      <p:cBhvr>
                                        <p:cTn id="8" dur="2000" fill="hold"/>
                                        <p:tgtEl>
                                          <p:spTgt spid="13314"/>
                                        </p:tgtEl>
                                        <p:attrNameLst>
                                          <p:attrName>ppt_w</p:attrName>
                                        </p:attrNameLst>
                                      </p:cBhvr>
                                      <p:tavLst>
                                        <p:tav tm="0" fmla="#ppt_w*sin(2.5*pi*$)">
                                          <p:val>
                                            <p:fltVal val="0"/>
                                          </p:val>
                                        </p:tav>
                                        <p:tav tm="100000">
                                          <p:val>
                                            <p:fltVal val="1"/>
                                          </p:val>
                                        </p:tav>
                                      </p:tavLst>
                                    </p:anim>
                                    <p:anim calcmode="lin" valueType="num">
                                      <p:cBhvr>
                                        <p:cTn id="9" dur="2000" fill="hold"/>
                                        <p:tgtEl>
                                          <p:spTgt spid="1331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856357"/>
            <a:ext cx="12192000" cy="6001643"/>
          </a:xfrm>
          <a:prstGeom prst="rect">
            <a:avLst/>
          </a:prstGeom>
          <a:noFill/>
        </p:spPr>
        <p:txBody>
          <a:bodyPr wrap="square" rtlCol="0">
            <a:spAutoFit/>
          </a:bodyPr>
          <a:lstStyle/>
          <a:p>
            <a:r>
              <a:rPr lang="nl-BE" sz="3200" dirty="0">
                <a:solidFill>
                  <a:schemeClr val="bg1"/>
                </a:solidFill>
              </a:rPr>
              <a:t>Zeehonden eten vooral vis. Om vissen op te sporen gebruiken ze </a:t>
            </a:r>
            <a:r>
              <a:rPr lang="nl-BE" sz="3200" dirty="0">
                <a:solidFill>
                  <a:srgbClr val="FF0000"/>
                </a:solidFill>
              </a:rPr>
              <a:t>hun snorharen</a:t>
            </a:r>
            <a:r>
              <a:rPr lang="nl-BE" sz="3200" dirty="0">
                <a:solidFill>
                  <a:schemeClr val="bg1"/>
                </a:solidFill>
              </a:rPr>
              <a:t>. Daarmee kunnen ze de kleinste bewegingen in het water voelen. Zo kunnen zeehonden in troebel water 'zien' waar de vis zich bevindt, tot 100 meter afstand. Daarnaast kunnen ze de vorm en de grootte van </a:t>
            </a:r>
            <a:r>
              <a:rPr lang="nl-BE" sz="3200" dirty="0">
                <a:solidFill>
                  <a:srgbClr val="FF0000"/>
                </a:solidFill>
              </a:rPr>
              <a:t>de vis op afstand voelen</a:t>
            </a:r>
            <a:r>
              <a:rPr lang="nl-BE" sz="3200" dirty="0">
                <a:solidFill>
                  <a:schemeClr val="bg1"/>
                </a:solidFill>
              </a:rPr>
              <a:t>. Ze hebben niet echt een voorkeur voor één soort vis, maar ze vangen vooral vissen die dicht op de bodem leven. </a:t>
            </a:r>
            <a:r>
              <a:rPr lang="nl-BE" sz="3200" dirty="0">
                <a:solidFill>
                  <a:srgbClr val="FFFF00"/>
                </a:solidFill>
              </a:rPr>
              <a:t>Platvissen, zandspiering en kabeljauwachtigen horen bij de favorieten</a:t>
            </a:r>
            <a:r>
              <a:rPr lang="nl-BE" sz="3200" dirty="0">
                <a:solidFill>
                  <a:schemeClr val="bg1"/>
                </a:solidFill>
              </a:rPr>
              <a:t>, maar wat ze eten hangt af van het aanbod. </a:t>
            </a:r>
            <a:r>
              <a:rPr lang="nl-BE" sz="3200" dirty="0">
                <a:solidFill>
                  <a:srgbClr val="92D050"/>
                </a:solidFill>
              </a:rPr>
              <a:t>Jonge zeehonden </a:t>
            </a:r>
            <a:r>
              <a:rPr lang="nl-BE" sz="3200" dirty="0">
                <a:solidFill>
                  <a:schemeClr val="bg1"/>
                </a:solidFill>
              </a:rPr>
              <a:t>moeten </a:t>
            </a:r>
            <a:r>
              <a:rPr lang="nl-BE" sz="3200" dirty="0">
                <a:solidFill>
                  <a:srgbClr val="92D050"/>
                </a:solidFill>
              </a:rPr>
              <a:t>zichzelf leren om vis te eten </a:t>
            </a:r>
            <a:r>
              <a:rPr lang="nl-BE" sz="3200" dirty="0">
                <a:solidFill>
                  <a:schemeClr val="bg1"/>
                </a:solidFill>
              </a:rPr>
              <a:t>en te vangen wanneer ze </a:t>
            </a:r>
            <a:r>
              <a:rPr lang="nl-BE" sz="3200" dirty="0">
                <a:solidFill>
                  <a:srgbClr val="92D050"/>
                </a:solidFill>
              </a:rPr>
              <a:t>geen moedermelk meer krijgen</a:t>
            </a:r>
            <a:r>
              <a:rPr lang="nl-BE" sz="3200" dirty="0">
                <a:solidFill>
                  <a:schemeClr val="bg1"/>
                </a:solidFill>
              </a:rPr>
              <a:t>. Hun moeder leert ze niet hoe ze moeten vissen. In die periode vallen jonge zeehonden vaak erg af. Als het goed gaat leren ze steeds beter vis vangen.</a:t>
            </a:r>
          </a:p>
        </p:txBody>
      </p:sp>
      <p:sp>
        <p:nvSpPr>
          <p:cNvPr id="3" name="Tekstvak 2"/>
          <p:cNvSpPr txBox="1"/>
          <p:nvPr/>
        </p:nvSpPr>
        <p:spPr>
          <a:xfrm>
            <a:off x="0" y="184777"/>
            <a:ext cx="5323114" cy="584775"/>
          </a:xfrm>
          <a:prstGeom prst="rect">
            <a:avLst/>
          </a:prstGeom>
          <a:noFill/>
        </p:spPr>
        <p:txBody>
          <a:bodyPr wrap="square" rtlCol="0">
            <a:spAutoFit/>
          </a:bodyPr>
          <a:lstStyle/>
          <a:p>
            <a:r>
              <a:rPr lang="nl-BE" sz="3200" b="1" u="sng" dirty="0"/>
              <a:t>VOEDSEL</a:t>
            </a:r>
          </a:p>
        </p:txBody>
      </p:sp>
    </p:spTree>
    <p:extLst>
      <p:ext uri="{BB962C8B-B14F-4D97-AF65-F5344CB8AC3E}">
        <p14:creationId xmlns:p14="http://schemas.microsoft.com/office/powerpoint/2010/main" val="1754930566"/>
      </p:ext>
    </p:extLst>
  </p:cSld>
  <p:clrMapOvr>
    <a:masterClrMapping/>
  </p:clrMapOvr>
</p:sld>
</file>

<file path=ppt/theme/theme1.xml><?xml version="1.0" encoding="utf-8"?>
<a:theme xmlns:a="http://schemas.openxmlformats.org/drawingml/2006/main" name="Kantoorthema">
  <a:themeElements>
    <a:clrScheme name="Aangepast 6">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00"/>
      </a:hlink>
      <a:folHlink>
        <a:srgbClr val="000000"/>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1828</TotalTime>
  <Words>2194</Words>
  <Application>Microsoft Office PowerPoint</Application>
  <PresentationFormat>Breedbeeld</PresentationFormat>
  <Paragraphs>194</Paragraphs>
  <Slides>73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73</vt:i4>
      </vt:variant>
    </vt:vector>
  </HeadingPairs>
  <TitlesOfParts>
    <vt:vector size="78" baseType="lpstr">
      <vt:lpstr>Arial</vt:lpstr>
      <vt:lpstr>Calibri</vt:lpstr>
      <vt:lpstr>Calibri Light</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Yoeri M'Laïki</dc:creator>
  <cp:lastModifiedBy>Yoeri M'Laïki</cp:lastModifiedBy>
  <cp:revision>118</cp:revision>
  <dcterms:created xsi:type="dcterms:W3CDTF">2017-04-14T08:45:51Z</dcterms:created>
  <dcterms:modified xsi:type="dcterms:W3CDTF">2020-05-09T19:00:35Z</dcterms:modified>
</cp:coreProperties>
</file>